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7" r:id="rId2"/>
    <p:sldId id="306" r:id="rId3"/>
    <p:sldId id="300" r:id="rId4"/>
    <p:sldId id="274" r:id="rId5"/>
    <p:sldId id="277" r:id="rId6"/>
    <p:sldId id="292" r:id="rId7"/>
    <p:sldId id="291" r:id="rId8"/>
    <p:sldId id="295" r:id="rId9"/>
    <p:sldId id="307" r:id="rId10"/>
    <p:sldId id="311" r:id="rId11"/>
    <p:sldId id="310" r:id="rId12"/>
    <p:sldId id="305" r:id="rId13"/>
    <p:sldId id="309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147DA-D762-458C-B9D3-6226C73F251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18ACBD-EDE1-4234-A905-AABBA9AE54FC}">
      <dgm:prSet phldrT="[Text]"/>
      <dgm:spPr/>
      <dgm:t>
        <a:bodyPr/>
        <a:lstStyle/>
        <a:p>
          <a:r>
            <a:rPr lang="en-GB" dirty="0" smtClean="0"/>
            <a:t>Central Good </a:t>
          </a:r>
          <a:r>
            <a:rPr lang="en-GB" dirty="0"/>
            <a:t>Relations Fund</a:t>
          </a:r>
        </a:p>
      </dgm:t>
    </dgm:pt>
    <dgm:pt modelId="{70D1D4C4-E115-48BC-BD87-BC2F975ECC0D}" type="parTrans" cxnId="{DAFEB814-5609-46DB-8762-EB164D2D4998}">
      <dgm:prSet/>
      <dgm:spPr/>
      <dgm:t>
        <a:bodyPr/>
        <a:lstStyle/>
        <a:p>
          <a:endParaRPr lang="en-GB"/>
        </a:p>
      </dgm:t>
    </dgm:pt>
    <dgm:pt modelId="{0C9ACB92-0545-4DC2-A001-57A4D0D62074}" type="sibTrans" cxnId="{DAFEB814-5609-46DB-8762-EB164D2D4998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88C67EC6-32AC-4ABD-90BE-625BD8F444D5}">
      <dgm:prSet phldrT="[Text]"/>
      <dgm:spPr/>
      <dgm:t>
        <a:bodyPr/>
        <a:lstStyle/>
        <a:p>
          <a:r>
            <a:rPr lang="en-GB" dirty="0"/>
            <a:t>North Belfast Good Relations Programme</a:t>
          </a:r>
        </a:p>
      </dgm:t>
    </dgm:pt>
    <dgm:pt modelId="{D28C8AF5-CC0C-444F-92C3-D7A5624B49DC}" type="parTrans" cxnId="{6274DDF1-0F28-4883-A162-CA20F30C3CDE}">
      <dgm:prSet/>
      <dgm:spPr/>
      <dgm:t>
        <a:bodyPr/>
        <a:lstStyle/>
        <a:p>
          <a:endParaRPr lang="en-GB"/>
        </a:p>
      </dgm:t>
    </dgm:pt>
    <dgm:pt modelId="{8004CDC6-9AA5-4B11-BA63-E3704B68D762}" type="sibTrans" cxnId="{6274DDF1-0F28-4883-A162-CA20F30C3CD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AFCA05AE-37A2-4DD5-A6A2-37E98B0BF97A}">
      <dgm:prSet phldrT="[Text]"/>
      <dgm:spPr/>
      <dgm:t>
        <a:bodyPr/>
        <a:lstStyle/>
        <a:p>
          <a:r>
            <a:rPr lang="en-GB" dirty="0" smtClean="0"/>
            <a:t>Planned Interventions Fund</a:t>
          </a:r>
          <a:endParaRPr lang="en-GB" dirty="0"/>
        </a:p>
      </dgm:t>
    </dgm:pt>
    <dgm:pt modelId="{FDBAB0C2-EE4A-4F90-ABEF-9162CD220DCE}" type="parTrans" cxnId="{834D3CD5-3BD0-4798-9937-AAC68F327650}">
      <dgm:prSet/>
      <dgm:spPr/>
      <dgm:t>
        <a:bodyPr/>
        <a:lstStyle/>
        <a:p>
          <a:endParaRPr lang="en-GB"/>
        </a:p>
      </dgm:t>
    </dgm:pt>
    <dgm:pt modelId="{0C2E0A5D-004B-44A1-BF4A-9FA06179C064}" type="sibTrans" cxnId="{834D3CD5-3BD0-4798-9937-AAC68F327650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5AA4A738-7E01-45EB-B9F2-EC19A9E360D2}">
      <dgm:prSet phldrT="[Text]"/>
      <dgm:spPr/>
      <dgm:t>
        <a:bodyPr/>
        <a:lstStyle/>
        <a:p>
          <a:r>
            <a:rPr lang="en-GB" dirty="0" smtClean="0"/>
            <a:t>Minority Ethnic Development Fund </a:t>
          </a:r>
          <a:endParaRPr lang="en-GB" dirty="0"/>
        </a:p>
      </dgm:t>
    </dgm:pt>
    <dgm:pt modelId="{C895C136-59A3-4FC4-BC65-364BE6CF2861}" type="parTrans" cxnId="{D88933A7-09DA-4585-A866-37C5CF4A97AC}">
      <dgm:prSet/>
      <dgm:spPr/>
      <dgm:t>
        <a:bodyPr/>
        <a:lstStyle/>
        <a:p>
          <a:endParaRPr lang="en-GB"/>
        </a:p>
      </dgm:t>
    </dgm:pt>
    <dgm:pt modelId="{9B57F234-0EAD-48F5-B1D4-AA7876826B39}" type="sibTrans" cxnId="{D88933A7-09DA-4585-A866-37C5CF4A97A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1FF805F0-8831-4133-81B0-63F7883E65BD}">
      <dgm:prSet phldrT="[Text]"/>
      <dgm:spPr/>
      <dgm:t>
        <a:bodyPr/>
        <a:lstStyle/>
        <a:p>
          <a:r>
            <a:rPr lang="en-GB" dirty="0" smtClean="0"/>
            <a:t>T:BUC Camps</a:t>
          </a:r>
          <a:endParaRPr lang="en-GB" dirty="0"/>
        </a:p>
      </dgm:t>
    </dgm:pt>
    <dgm:pt modelId="{B9BDA9AF-C8C8-418B-94F3-93778E5E3F6F}" type="parTrans" cxnId="{38D3E5C1-477C-4872-8119-7A9A930BA45A}">
      <dgm:prSet/>
      <dgm:spPr/>
      <dgm:t>
        <a:bodyPr/>
        <a:lstStyle/>
        <a:p>
          <a:endParaRPr lang="en-GB"/>
        </a:p>
      </dgm:t>
    </dgm:pt>
    <dgm:pt modelId="{5555EF16-FE34-41DA-AFF3-E7D2F9B9F692}" type="sibTrans" cxnId="{38D3E5C1-477C-4872-8119-7A9A930BA45A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2355CB9B-1D29-4486-AF50-BD739A1E0C8B}">
      <dgm:prSet/>
      <dgm:spPr/>
      <dgm:t>
        <a:bodyPr/>
        <a:lstStyle/>
        <a:p>
          <a:r>
            <a:rPr lang="en-GB" dirty="0" smtClean="0"/>
            <a:t>Community Relations Council</a:t>
          </a:r>
          <a:endParaRPr lang="en-GB" dirty="0"/>
        </a:p>
      </dgm:t>
    </dgm:pt>
    <dgm:pt modelId="{FB820DF6-5F41-4F01-9E81-A918A3356C24}" type="parTrans" cxnId="{246A141A-055C-4F6B-9C22-BDE78AE90786}">
      <dgm:prSet/>
      <dgm:spPr/>
      <dgm:t>
        <a:bodyPr/>
        <a:lstStyle/>
        <a:p>
          <a:endParaRPr lang="en-GB"/>
        </a:p>
      </dgm:t>
    </dgm:pt>
    <dgm:pt modelId="{7ED5D3AB-6EE6-4DC8-AD78-23D6B36411C3}" type="sibTrans" cxnId="{246A141A-055C-4F6B-9C22-BDE78AE90786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308AB11F-2332-4067-98A1-2034274C45F9}">
      <dgm:prSet phldrT="[Text]"/>
      <dgm:spPr/>
      <dgm:t>
        <a:bodyPr/>
        <a:lstStyle/>
        <a:p>
          <a:r>
            <a:rPr lang="en-GB" dirty="0" smtClean="0"/>
            <a:t>District Council Good Relations Programme </a:t>
          </a:r>
          <a:endParaRPr lang="en-GB" dirty="0"/>
        </a:p>
      </dgm:t>
    </dgm:pt>
    <dgm:pt modelId="{35CCD64C-986C-495F-AD29-CD0B6966069C}" type="parTrans" cxnId="{108860CC-38C4-44E7-A9F1-4FC355417F7B}">
      <dgm:prSet/>
      <dgm:spPr/>
      <dgm:t>
        <a:bodyPr/>
        <a:lstStyle/>
        <a:p>
          <a:endParaRPr lang="en-GB"/>
        </a:p>
      </dgm:t>
    </dgm:pt>
    <dgm:pt modelId="{27DE9B5A-CF48-4C84-9180-1F93831A02BA}" type="sibTrans" cxnId="{108860CC-38C4-44E7-A9F1-4FC355417F7B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9A732C7D-88BD-428D-A51B-853D5298F07B}" type="pres">
      <dgm:prSet presAssocID="{1CB147DA-D762-458C-B9D3-6226C73F25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CEBEF4-368F-49CD-B64F-C07B7D05E2F9}" type="pres">
      <dgm:prSet presAssocID="{FA18ACBD-EDE1-4234-A905-AABBA9AE54F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C16709-E17E-490D-B67F-C3DCF417CBFC}" type="pres">
      <dgm:prSet presAssocID="{FA18ACBD-EDE1-4234-A905-AABBA9AE54FC}" presName="spNode" presStyleCnt="0"/>
      <dgm:spPr/>
    </dgm:pt>
    <dgm:pt modelId="{B63C77D3-CA7F-4995-BCA0-E93CEA07ED9D}" type="pres">
      <dgm:prSet presAssocID="{0C9ACB92-0545-4DC2-A001-57A4D0D62074}" presName="sibTrans" presStyleLbl="sibTrans1D1" presStyleIdx="0" presStyleCnt="7"/>
      <dgm:spPr/>
      <dgm:t>
        <a:bodyPr/>
        <a:lstStyle/>
        <a:p>
          <a:endParaRPr lang="en-GB"/>
        </a:p>
      </dgm:t>
    </dgm:pt>
    <dgm:pt modelId="{67FBD1FC-A822-4823-B83E-F7D1710A6376}" type="pres">
      <dgm:prSet presAssocID="{88C67EC6-32AC-4ABD-90BE-625BD8F444D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836A04-1E86-4ABE-B2C9-965B1EEF7AB8}" type="pres">
      <dgm:prSet presAssocID="{88C67EC6-32AC-4ABD-90BE-625BD8F444D5}" presName="spNode" presStyleCnt="0"/>
      <dgm:spPr/>
    </dgm:pt>
    <dgm:pt modelId="{370F8ABF-B681-4872-9C1C-D903EB1D57FF}" type="pres">
      <dgm:prSet presAssocID="{8004CDC6-9AA5-4B11-BA63-E3704B68D762}" presName="sibTrans" presStyleLbl="sibTrans1D1" presStyleIdx="1" presStyleCnt="7"/>
      <dgm:spPr/>
      <dgm:t>
        <a:bodyPr/>
        <a:lstStyle/>
        <a:p>
          <a:endParaRPr lang="en-GB"/>
        </a:p>
      </dgm:t>
    </dgm:pt>
    <dgm:pt modelId="{347055B9-1B29-48A9-B0DA-97C3F2159C2C}" type="pres">
      <dgm:prSet presAssocID="{308AB11F-2332-4067-98A1-2034274C45F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1FE6C-914A-41CC-8494-A755E7A8BF55}" type="pres">
      <dgm:prSet presAssocID="{308AB11F-2332-4067-98A1-2034274C45F9}" presName="spNode" presStyleCnt="0"/>
      <dgm:spPr/>
    </dgm:pt>
    <dgm:pt modelId="{5CF02D32-E34D-40D1-BCBD-39E04F7D6450}" type="pres">
      <dgm:prSet presAssocID="{27DE9B5A-CF48-4C84-9180-1F93831A02BA}" presName="sibTrans" presStyleLbl="sibTrans1D1" presStyleIdx="2" presStyleCnt="7"/>
      <dgm:spPr/>
      <dgm:t>
        <a:bodyPr/>
        <a:lstStyle/>
        <a:p>
          <a:endParaRPr lang="en-GB"/>
        </a:p>
      </dgm:t>
    </dgm:pt>
    <dgm:pt modelId="{6C47BD0D-2CAB-48EA-AC11-3C14D154237F}" type="pres">
      <dgm:prSet presAssocID="{AFCA05AE-37A2-4DD5-A6A2-37E98B0BF97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7B8EAE-93D0-4357-9AA5-EA67519267F2}" type="pres">
      <dgm:prSet presAssocID="{AFCA05AE-37A2-4DD5-A6A2-37E98B0BF97A}" presName="spNode" presStyleCnt="0"/>
      <dgm:spPr/>
    </dgm:pt>
    <dgm:pt modelId="{22917EAF-6047-489D-B734-BD2EFD60041B}" type="pres">
      <dgm:prSet presAssocID="{0C2E0A5D-004B-44A1-BF4A-9FA06179C064}" presName="sibTrans" presStyleLbl="sibTrans1D1" presStyleIdx="3" presStyleCnt="7"/>
      <dgm:spPr/>
      <dgm:t>
        <a:bodyPr/>
        <a:lstStyle/>
        <a:p>
          <a:endParaRPr lang="en-GB"/>
        </a:p>
      </dgm:t>
    </dgm:pt>
    <dgm:pt modelId="{0EF52C3E-382A-4D83-BDCA-D7052D500DEB}" type="pres">
      <dgm:prSet presAssocID="{2355CB9B-1D29-4486-AF50-BD739A1E0C8B}" presName="node" presStyleLbl="node1" presStyleIdx="4" presStyleCnt="7" custRadScaleRad="98514" custRadScaleInc="-42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2B4957-FBF3-4E33-A02A-B73FEBF8309B}" type="pres">
      <dgm:prSet presAssocID="{2355CB9B-1D29-4486-AF50-BD739A1E0C8B}" presName="spNode" presStyleCnt="0"/>
      <dgm:spPr/>
    </dgm:pt>
    <dgm:pt modelId="{1FA6895C-7583-466F-940C-641E51B7F419}" type="pres">
      <dgm:prSet presAssocID="{7ED5D3AB-6EE6-4DC8-AD78-23D6B36411C3}" presName="sibTrans" presStyleLbl="sibTrans1D1" presStyleIdx="4" presStyleCnt="7"/>
      <dgm:spPr/>
      <dgm:t>
        <a:bodyPr/>
        <a:lstStyle/>
        <a:p>
          <a:endParaRPr lang="en-GB"/>
        </a:p>
      </dgm:t>
    </dgm:pt>
    <dgm:pt modelId="{8779B297-F124-4A3D-AADD-D1329CB81439}" type="pres">
      <dgm:prSet presAssocID="{5AA4A738-7E01-45EB-B9F2-EC19A9E360D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2FEA80-B9FA-4A9D-B48D-AFCE628406C3}" type="pres">
      <dgm:prSet presAssocID="{5AA4A738-7E01-45EB-B9F2-EC19A9E360D2}" presName="spNode" presStyleCnt="0"/>
      <dgm:spPr/>
    </dgm:pt>
    <dgm:pt modelId="{C9DF9507-8758-4978-A889-E805289F12D0}" type="pres">
      <dgm:prSet presAssocID="{9B57F234-0EAD-48F5-B1D4-AA7876826B39}" presName="sibTrans" presStyleLbl="sibTrans1D1" presStyleIdx="5" presStyleCnt="7"/>
      <dgm:spPr/>
      <dgm:t>
        <a:bodyPr/>
        <a:lstStyle/>
        <a:p>
          <a:endParaRPr lang="en-GB"/>
        </a:p>
      </dgm:t>
    </dgm:pt>
    <dgm:pt modelId="{453B1BE7-F49A-44C3-9D67-4130FD99A5B5}" type="pres">
      <dgm:prSet presAssocID="{1FF805F0-8831-4133-81B0-63F7883E65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12B7F-6232-43DE-97DC-3A3D903598F5}" type="pres">
      <dgm:prSet presAssocID="{1FF805F0-8831-4133-81B0-63F7883E65BD}" presName="spNode" presStyleCnt="0"/>
      <dgm:spPr/>
    </dgm:pt>
    <dgm:pt modelId="{2EAE0E4D-572E-4EF8-A955-66A9CC8E17D9}" type="pres">
      <dgm:prSet presAssocID="{5555EF16-FE34-41DA-AFF3-E7D2F9B9F692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38D3E5C1-477C-4872-8119-7A9A930BA45A}" srcId="{1CB147DA-D762-458C-B9D3-6226C73F2515}" destId="{1FF805F0-8831-4133-81B0-63F7883E65BD}" srcOrd="6" destOrd="0" parTransId="{B9BDA9AF-C8C8-418B-94F3-93778E5E3F6F}" sibTransId="{5555EF16-FE34-41DA-AFF3-E7D2F9B9F692}"/>
    <dgm:cxn modelId="{246A141A-055C-4F6B-9C22-BDE78AE90786}" srcId="{1CB147DA-D762-458C-B9D3-6226C73F2515}" destId="{2355CB9B-1D29-4486-AF50-BD739A1E0C8B}" srcOrd="4" destOrd="0" parTransId="{FB820DF6-5F41-4F01-9E81-A918A3356C24}" sibTransId="{7ED5D3AB-6EE6-4DC8-AD78-23D6B36411C3}"/>
    <dgm:cxn modelId="{ABE0F7A0-685A-413B-861F-CD045D1998FA}" type="presOf" srcId="{0C2E0A5D-004B-44A1-BF4A-9FA06179C064}" destId="{22917EAF-6047-489D-B734-BD2EFD60041B}" srcOrd="0" destOrd="0" presId="urn:microsoft.com/office/officeart/2005/8/layout/cycle6"/>
    <dgm:cxn modelId="{220FC4E8-CD55-42EF-865C-2A5C4EE9E064}" type="presOf" srcId="{27DE9B5A-CF48-4C84-9180-1F93831A02BA}" destId="{5CF02D32-E34D-40D1-BCBD-39E04F7D6450}" srcOrd="0" destOrd="0" presId="urn:microsoft.com/office/officeart/2005/8/layout/cycle6"/>
    <dgm:cxn modelId="{108860CC-38C4-44E7-A9F1-4FC355417F7B}" srcId="{1CB147DA-D762-458C-B9D3-6226C73F2515}" destId="{308AB11F-2332-4067-98A1-2034274C45F9}" srcOrd="2" destOrd="0" parTransId="{35CCD64C-986C-495F-AD29-CD0B6966069C}" sibTransId="{27DE9B5A-CF48-4C84-9180-1F93831A02BA}"/>
    <dgm:cxn modelId="{233F96B9-543C-4901-83FF-A278D581E09F}" type="presOf" srcId="{0C9ACB92-0545-4DC2-A001-57A4D0D62074}" destId="{B63C77D3-CA7F-4995-BCA0-E93CEA07ED9D}" srcOrd="0" destOrd="0" presId="urn:microsoft.com/office/officeart/2005/8/layout/cycle6"/>
    <dgm:cxn modelId="{F61FB63B-0204-439D-A862-E0141005F8F7}" type="presOf" srcId="{5555EF16-FE34-41DA-AFF3-E7D2F9B9F692}" destId="{2EAE0E4D-572E-4EF8-A955-66A9CC8E17D9}" srcOrd="0" destOrd="0" presId="urn:microsoft.com/office/officeart/2005/8/layout/cycle6"/>
    <dgm:cxn modelId="{C2796365-A1A7-477D-986E-73F54739F3D4}" type="presOf" srcId="{7ED5D3AB-6EE6-4DC8-AD78-23D6B36411C3}" destId="{1FA6895C-7583-466F-940C-641E51B7F419}" srcOrd="0" destOrd="0" presId="urn:microsoft.com/office/officeart/2005/8/layout/cycle6"/>
    <dgm:cxn modelId="{0A639A68-6252-41FE-8222-ABBE47B3AD6B}" type="presOf" srcId="{9B57F234-0EAD-48F5-B1D4-AA7876826B39}" destId="{C9DF9507-8758-4978-A889-E805289F12D0}" srcOrd="0" destOrd="0" presId="urn:microsoft.com/office/officeart/2005/8/layout/cycle6"/>
    <dgm:cxn modelId="{6A01624B-42A0-47A4-92C6-66172C86AE2B}" type="presOf" srcId="{5AA4A738-7E01-45EB-B9F2-EC19A9E360D2}" destId="{8779B297-F124-4A3D-AADD-D1329CB81439}" srcOrd="0" destOrd="0" presId="urn:microsoft.com/office/officeart/2005/8/layout/cycle6"/>
    <dgm:cxn modelId="{D79DA0C1-9B1D-44C9-8311-15A8DCE2141A}" type="presOf" srcId="{1FF805F0-8831-4133-81B0-63F7883E65BD}" destId="{453B1BE7-F49A-44C3-9D67-4130FD99A5B5}" srcOrd="0" destOrd="0" presId="urn:microsoft.com/office/officeart/2005/8/layout/cycle6"/>
    <dgm:cxn modelId="{73D843BE-5F56-4214-A89C-3EBD45889AB5}" type="presOf" srcId="{308AB11F-2332-4067-98A1-2034274C45F9}" destId="{347055B9-1B29-48A9-B0DA-97C3F2159C2C}" srcOrd="0" destOrd="0" presId="urn:microsoft.com/office/officeart/2005/8/layout/cycle6"/>
    <dgm:cxn modelId="{13A4E630-A51C-4EAB-B6B8-C50A8980AE4F}" type="presOf" srcId="{FA18ACBD-EDE1-4234-A905-AABBA9AE54FC}" destId="{7ECEBEF4-368F-49CD-B64F-C07B7D05E2F9}" srcOrd="0" destOrd="0" presId="urn:microsoft.com/office/officeart/2005/8/layout/cycle6"/>
    <dgm:cxn modelId="{5BA2B85B-5D81-4C69-A758-91B101325D78}" type="presOf" srcId="{8004CDC6-9AA5-4B11-BA63-E3704B68D762}" destId="{370F8ABF-B681-4872-9C1C-D903EB1D57FF}" srcOrd="0" destOrd="0" presId="urn:microsoft.com/office/officeart/2005/8/layout/cycle6"/>
    <dgm:cxn modelId="{745DEB5F-7131-46F8-9E64-1AFFFD7490DC}" type="presOf" srcId="{AFCA05AE-37A2-4DD5-A6A2-37E98B0BF97A}" destId="{6C47BD0D-2CAB-48EA-AC11-3C14D154237F}" srcOrd="0" destOrd="0" presId="urn:microsoft.com/office/officeart/2005/8/layout/cycle6"/>
    <dgm:cxn modelId="{834D3CD5-3BD0-4798-9937-AAC68F327650}" srcId="{1CB147DA-D762-458C-B9D3-6226C73F2515}" destId="{AFCA05AE-37A2-4DD5-A6A2-37E98B0BF97A}" srcOrd="3" destOrd="0" parTransId="{FDBAB0C2-EE4A-4F90-ABEF-9162CD220DCE}" sibTransId="{0C2E0A5D-004B-44A1-BF4A-9FA06179C064}"/>
    <dgm:cxn modelId="{41BA61FF-9B51-4F05-9961-C717E4716499}" type="presOf" srcId="{2355CB9B-1D29-4486-AF50-BD739A1E0C8B}" destId="{0EF52C3E-382A-4D83-BDCA-D7052D500DEB}" srcOrd="0" destOrd="0" presId="urn:microsoft.com/office/officeart/2005/8/layout/cycle6"/>
    <dgm:cxn modelId="{D88933A7-09DA-4585-A866-37C5CF4A97AC}" srcId="{1CB147DA-D762-458C-B9D3-6226C73F2515}" destId="{5AA4A738-7E01-45EB-B9F2-EC19A9E360D2}" srcOrd="5" destOrd="0" parTransId="{C895C136-59A3-4FC4-BC65-364BE6CF2861}" sibTransId="{9B57F234-0EAD-48F5-B1D4-AA7876826B39}"/>
    <dgm:cxn modelId="{6274DDF1-0F28-4883-A162-CA20F30C3CDE}" srcId="{1CB147DA-D762-458C-B9D3-6226C73F2515}" destId="{88C67EC6-32AC-4ABD-90BE-625BD8F444D5}" srcOrd="1" destOrd="0" parTransId="{D28C8AF5-CC0C-444F-92C3-D7A5624B49DC}" sibTransId="{8004CDC6-9AA5-4B11-BA63-E3704B68D762}"/>
    <dgm:cxn modelId="{98E073D7-AD92-4625-9834-25201267F6C1}" type="presOf" srcId="{1CB147DA-D762-458C-B9D3-6226C73F2515}" destId="{9A732C7D-88BD-428D-A51B-853D5298F07B}" srcOrd="0" destOrd="0" presId="urn:microsoft.com/office/officeart/2005/8/layout/cycle6"/>
    <dgm:cxn modelId="{DAFEB814-5609-46DB-8762-EB164D2D4998}" srcId="{1CB147DA-D762-458C-B9D3-6226C73F2515}" destId="{FA18ACBD-EDE1-4234-A905-AABBA9AE54FC}" srcOrd="0" destOrd="0" parTransId="{70D1D4C4-E115-48BC-BD87-BC2F975ECC0D}" sibTransId="{0C9ACB92-0545-4DC2-A001-57A4D0D62074}"/>
    <dgm:cxn modelId="{EC87D32F-88C5-4650-9D6F-686C361042A0}" type="presOf" srcId="{88C67EC6-32AC-4ABD-90BE-625BD8F444D5}" destId="{67FBD1FC-A822-4823-B83E-F7D1710A6376}" srcOrd="0" destOrd="0" presId="urn:microsoft.com/office/officeart/2005/8/layout/cycle6"/>
    <dgm:cxn modelId="{6044418F-7838-4C8E-B684-0D16C0F1869D}" type="presParOf" srcId="{9A732C7D-88BD-428D-A51B-853D5298F07B}" destId="{7ECEBEF4-368F-49CD-B64F-C07B7D05E2F9}" srcOrd="0" destOrd="0" presId="urn:microsoft.com/office/officeart/2005/8/layout/cycle6"/>
    <dgm:cxn modelId="{D36F27BB-47B1-47F8-9686-B1EC9FC9CFD2}" type="presParOf" srcId="{9A732C7D-88BD-428D-A51B-853D5298F07B}" destId="{E7C16709-E17E-490D-B67F-C3DCF417CBFC}" srcOrd="1" destOrd="0" presId="urn:microsoft.com/office/officeart/2005/8/layout/cycle6"/>
    <dgm:cxn modelId="{AEB653E6-86B1-4172-B97A-B83FBAFEFA11}" type="presParOf" srcId="{9A732C7D-88BD-428D-A51B-853D5298F07B}" destId="{B63C77D3-CA7F-4995-BCA0-E93CEA07ED9D}" srcOrd="2" destOrd="0" presId="urn:microsoft.com/office/officeart/2005/8/layout/cycle6"/>
    <dgm:cxn modelId="{FE885DA4-D8D5-469C-86E5-2E6B5954940C}" type="presParOf" srcId="{9A732C7D-88BD-428D-A51B-853D5298F07B}" destId="{67FBD1FC-A822-4823-B83E-F7D1710A6376}" srcOrd="3" destOrd="0" presId="urn:microsoft.com/office/officeart/2005/8/layout/cycle6"/>
    <dgm:cxn modelId="{9B7FE985-F51D-4C10-B4F3-D00E02BCA4E9}" type="presParOf" srcId="{9A732C7D-88BD-428D-A51B-853D5298F07B}" destId="{7A836A04-1E86-4ABE-B2C9-965B1EEF7AB8}" srcOrd="4" destOrd="0" presId="urn:microsoft.com/office/officeart/2005/8/layout/cycle6"/>
    <dgm:cxn modelId="{566F8620-43A4-4882-9A74-1709AF017CDC}" type="presParOf" srcId="{9A732C7D-88BD-428D-A51B-853D5298F07B}" destId="{370F8ABF-B681-4872-9C1C-D903EB1D57FF}" srcOrd="5" destOrd="0" presId="urn:microsoft.com/office/officeart/2005/8/layout/cycle6"/>
    <dgm:cxn modelId="{A17CFF3E-72FE-426E-80DC-5E071423EC44}" type="presParOf" srcId="{9A732C7D-88BD-428D-A51B-853D5298F07B}" destId="{347055B9-1B29-48A9-B0DA-97C3F2159C2C}" srcOrd="6" destOrd="0" presId="urn:microsoft.com/office/officeart/2005/8/layout/cycle6"/>
    <dgm:cxn modelId="{C1D97DE2-5E39-43A1-A744-A4A3BC4CB252}" type="presParOf" srcId="{9A732C7D-88BD-428D-A51B-853D5298F07B}" destId="{77E1FE6C-914A-41CC-8494-A755E7A8BF55}" srcOrd="7" destOrd="0" presId="urn:microsoft.com/office/officeart/2005/8/layout/cycle6"/>
    <dgm:cxn modelId="{815E22AB-164B-4F33-B7F5-A0542A7B9A84}" type="presParOf" srcId="{9A732C7D-88BD-428D-A51B-853D5298F07B}" destId="{5CF02D32-E34D-40D1-BCBD-39E04F7D6450}" srcOrd="8" destOrd="0" presId="urn:microsoft.com/office/officeart/2005/8/layout/cycle6"/>
    <dgm:cxn modelId="{3142C2FD-08A9-42B5-8F88-5CCD37029567}" type="presParOf" srcId="{9A732C7D-88BD-428D-A51B-853D5298F07B}" destId="{6C47BD0D-2CAB-48EA-AC11-3C14D154237F}" srcOrd="9" destOrd="0" presId="urn:microsoft.com/office/officeart/2005/8/layout/cycle6"/>
    <dgm:cxn modelId="{CBFE950F-0E4D-4127-BCF8-BCC1B7FA4C1B}" type="presParOf" srcId="{9A732C7D-88BD-428D-A51B-853D5298F07B}" destId="{D17B8EAE-93D0-4357-9AA5-EA67519267F2}" srcOrd="10" destOrd="0" presId="urn:microsoft.com/office/officeart/2005/8/layout/cycle6"/>
    <dgm:cxn modelId="{32D14A59-455E-4A1D-A404-4031A39018E4}" type="presParOf" srcId="{9A732C7D-88BD-428D-A51B-853D5298F07B}" destId="{22917EAF-6047-489D-B734-BD2EFD60041B}" srcOrd="11" destOrd="0" presId="urn:microsoft.com/office/officeart/2005/8/layout/cycle6"/>
    <dgm:cxn modelId="{E9560257-57D1-4550-B089-23AF12716607}" type="presParOf" srcId="{9A732C7D-88BD-428D-A51B-853D5298F07B}" destId="{0EF52C3E-382A-4D83-BDCA-D7052D500DEB}" srcOrd="12" destOrd="0" presId="urn:microsoft.com/office/officeart/2005/8/layout/cycle6"/>
    <dgm:cxn modelId="{6C3B9D9F-D6BD-4524-922F-C34C0204FE40}" type="presParOf" srcId="{9A732C7D-88BD-428D-A51B-853D5298F07B}" destId="{A42B4957-FBF3-4E33-A02A-B73FEBF8309B}" srcOrd="13" destOrd="0" presId="urn:microsoft.com/office/officeart/2005/8/layout/cycle6"/>
    <dgm:cxn modelId="{DABC4815-B269-4C39-8EAB-A30B99B29197}" type="presParOf" srcId="{9A732C7D-88BD-428D-A51B-853D5298F07B}" destId="{1FA6895C-7583-466F-940C-641E51B7F419}" srcOrd="14" destOrd="0" presId="urn:microsoft.com/office/officeart/2005/8/layout/cycle6"/>
    <dgm:cxn modelId="{3BF4B3DA-69E5-4EC1-8BC1-20CA6E6D625F}" type="presParOf" srcId="{9A732C7D-88BD-428D-A51B-853D5298F07B}" destId="{8779B297-F124-4A3D-AADD-D1329CB81439}" srcOrd="15" destOrd="0" presId="urn:microsoft.com/office/officeart/2005/8/layout/cycle6"/>
    <dgm:cxn modelId="{9FA18FCF-ED23-459F-80C5-8B97CC57022E}" type="presParOf" srcId="{9A732C7D-88BD-428D-A51B-853D5298F07B}" destId="{072FEA80-B9FA-4A9D-B48D-AFCE628406C3}" srcOrd="16" destOrd="0" presId="urn:microsoft.com/office/officeart/2005/8/layout/cycle6"/>
    <dgm:cxn modelId="{597E886A-C7B8-4F45-9DBF-2E226CDA4300}" type="presParOf" srcId="{9A732C7D-88BD-428D-A51B-853D5298F07B}" destId="{C9DF9507-8758-4978-A889-E805289F12D0}" srcOrd="17" destOrd="0" presId="urn:microsoft.com/office/officeart/2005/8/layout/cycle6"/>
    <dgm:cxn modelId="{74DE7DA0-D2A2-41E8-8CDC-E2AF07395AAD}" type="presParOf" srcId="{9A732C7D-88BD-428D-A51B-853D5298F07B}" destId="{453B1BE7-F49A-44C3-9D67-4130FD99A5B5}" srcOrd="18" destOrd="0" presId="urn:microsoft.com/office/officeart/2005/8/layout/cycle6"/>
    <dgm:cxn modelId="{DA8B841A-4A1A-4E93-AF06-7E5437C08A3C}" type="presParOf" srcId="{9A732C7D-88BD-428D-A51B-853D5298F07B}" destId="{6BA12B7F-6232-43DE-97DC-3A3D903598F5}" srcOrd="19" destOrd="0" presId="urn:microsoft.com/office/officeart/2005/8/layout/cycle6"/>
    <dgm:cxn modelId="{0454570D-5D6B-4A72-A689-BEE16457B4A7}" type="presParOf" srcId="{9A732C7D-88BD-428D-A51B-853D5298F07B}" destId="{2EAE0E4D-572E-4EF8-A955-66A9CC8E17D9}" srcOrd="20" destOrd="0" presId="urn:microsoft.com/office/officeart/2005/8/layout/cycle6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EBEF4-368F-49CD-B64F-C07B7D05E2F9}">
      <dsp:nvSpPr>
        <dsp:cNvPr id="0" name=""/>
        <dsp:cNvSpPr/>
      </dsp:nvSpPr>
      <dsp:spPr>
        <a:xfrm>
          <a:off x="3006193" y="1797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Central Good </a:t>
          </a:r>
          <a:r>
            <a:rPr lang="en-GB" sz="1100" kern="1200" dirty="0"/>
            <a:t>Relations Fund</a:t>
          </a:r>
        </a:p>
      </dsp:txBody>
      <dsp:txXfrm>
        <a:off x="3006193" y="1797"/>
        <a:ext cx="1188413" cy="772468"/>
      </dsp:txXfrm>
    </dsp:sp>
    <dsp:sp modelId="{B63C77D3-CA7F-4995-BCA0-E93CEA07ED9D}">
      <dsp:nvSpPr>
        <dsp:cNvPr id="0" name=""/>
        <dsp:cNvSpPr/>
      </dsp:nvSpPr>
      <dsp:spPr>
        <a:xfrm>
          <a:off x="1394952" y="38803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2807526" y="83773"/>
              </a:moveTo>
              <a:arcTo wR="2205447" hR="2205447" stAng="17150558" swAng="125679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BD1FC-A822-4823-B83E-F7D1710A6376}">
      <dsp:nvSpPr>
        <dsp:cNvPr id="0" name=""/>
        <dsp:cNvSpPr/>
      </dsp:nvSpPr>
      <dsp:spPr>
        <a:xfrm>
          <a:off x="4730481" y="832171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North Belfast Good Relations Programme</a:t>
          </a:r>
        </a:p>
      </dsp:txBody>
      <dsp:txXfrm>
        <a:off x="4730481" y="832171"/>
        <a:ext cx="1188413" cy="772468"/>
      </dsp:txXfrm>
    </dsp:sp>
    <dsp:sp modelId="{370F8ABF-B681-4872-9C1C-D903EB1D57FF}">
      <dsp:nvSpPr>
        <dsp:cNvPr id="0" name=""/>
        <dsp:cNvSpPr/>
      </dsp:nvSpPr>
      <dsp:spPr>
        <a:xfrm>
          <a:off x="1394952" y="38803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4181777" y="1226610"/>
              </a:moveTo>
              <a:arcTo wR="2205447" hR="2205447" stAng="20019101" swAng="1726466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055B9-1B29-48A9-B0DA-97C3F2159C2C}">
      <dsp:nvSpPr>
        <dsp:cNvPr id="0" name=""/>
        <dsp:cNvSpPr/>
      </dsp:nvSpPr>
      <dsp:spPr>
        <a:xfrm>
          <a:off x="5156346" y="2698004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District Council Good Relations Programme </a:t>
          </a:r>
          <a:endParaRPr lang="en-GB" sz="1100" kern="1200" dirty="0"/>
        </a:p>
      </dsp:txBody>
      <dsp:txXfrm>
        <a:off x="5156346" y="2698004"/>
        <a:ext cx="1188413" cy="772468"/>
      </dsp:txXfrm>
    </dsp:sp>
    <dsp:sp modelId="{5CF02D32-E34D-40D1-BCBD-39E04F7D6450}">
      <dsp:nvSpPr>
        <dsp:cNvPr id="0" name=""/>
        <dsp:cNvSpPr/>
      </dsp:nvSpPr>
      <dsp:spPr>
        <a:xfrm>
          <a:off x="1394952" y="38803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4225500" y="3090539"/>
              </a:moveTo>
              <a:arcTo wR="2205447" hR="2205447" stAng="1419646" swAng="1358917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7BD0D-2CAB-48EA-AC11-3C14D154237F}">
      <dsp:nvSpPr>
        <dsp:cNvPr id="0" name=""/>
        <dsp:cNvSpPr/>
      </dsp:nvSpPr>
      <dsp:spPr>
        <a:xfrm>
          <a:off x="3963101" y="4194285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Planned Interventions Fund</a:t>
          </a:r>
          <a:endParaRPr lang="en-GB" sz="1100" kern="1200" dirty="0"/>
        </a:p>
      </dsp:txBody>
      <dsp:txXfrm>
        <a:off x="3963101" y="4194285"/>
        <a:ext cx="1188413" cy="772468"/>
      </dsp:txXfrm>
    </dsp:sp>
    <dsp:sp modelId="{22917EAF-6047-489D-B734-BD2EFD60041B}">
      <dsp:nvSpPr>
        <dsp:cNvPr id="0" name=""/>
        <dsp:cNvSpPr/>
      </dsp:nvSpPr>
      <dsp:spPr>
        <a:xfrm>
          <a:off x="1500049" y="373099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2456227" y="4396591"/>
              </a:moveTo>
              <a:arcTo wR="2205447" hR="2205447" stAng="5008250" swAng="1053805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52C3E-382A-4D83-BDCA-D7052D500DEB}">
      <dsp:nvSpPr>
        <dsp:cNvPr id="0" name=""/>
        <dsp:cNvSpPr/>
      </dsp:nvSpPr>
      <dsp:spPr>
        <a:xfrm>
          <a:off x="2088230" y="4176474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Community Relations Council</a:t>
          </a:r>
          <a:endParaRPr lang="en-GB" sz="1100" kern="1200" dirty="0"/>
        </a:p>
      </dsp:txBody>
      <dsp:txXfrm>
        <a:off x="2088230" y="4176474"/>
        <a:ext cx="1188413" cy="772468"/>
      </dsp:txXfrm>
    </dsp:sp>
    <dsp:sp modelId="{1FA6895C-7583-466F-940C-641E51B7F419}">
      <dsp:nvSpPr>
        <dsp:cNvPr id="0" name=""/>
        <dsp:cNvSpPr/>
      </dsp:nvSpPr>
      <dsp:spPr>
        <a:xfrm>
          <a:off x="1360525" y="31252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745054" y="3858097"/>
              </a:moveTo>
              <a:arcTo wR="2205447" hR="2205447" stAng="7887960" swAng="1362990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9B297-F124-4A3D-AADD-D1329CB81439}">
      <dsp:nvSpPr>
        <dsp:cNvPr id="0" name=""/>
        <dsp:cNvSpPr/>
      </dsp:nvSpPr>
      <dsp:spPr>
        <a:xfrm>
          <a:off x="856040" y="2698004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Minority Ethnic Development Fund </a:t>
          </a:r>
          <a:endParaRPr lang="en-GB" sz="1100" kern="1200" dirty="0"/>
        </a:p>
      </dsp:txBody>
      <dsp:txXfrm>
        <a:off x="856040" y="2698004"/>
        <a:ext cx="1188413" cy="772468"/>
      </dsp:txXfrm>
    </dsp:sp>
    <dsp:sp modelId="{C9DF9507-8758-4978-A889-E805289F12D0}">
      <dsp:nvSpPr>
        <dsp:cNvPr id="0" name=""/>
        <dsp:cNvSpPr/>
      </dsp:nvSpPr>
      <dsp:spPr>
        <a:xfrm>
          <a:off x="1394952" y="38803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1976" y="2298806"/>
              </a:moveTo>
              <a:arcTo wR="2205447" hR="2205447" stAng="10654433" swAng="1726466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B1BE7-F49A-44C3-9D67-4130FD99A5B5}">
      <dsp:nvSpPr>
        <dsp:cNvPr id="0" name=""/>
        <dsp:cNvSpPr/>
      </dsp:nvSpPr>
      <dsp:spPr>
        <a:xfrm>
          <a:off x="1281904" y="832171"/>
          <a:ext cx="1188413" cy="77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T:BUC Camps</a:t>
          </a:r>
          <a:endParaRPr lang="en-GB" sz="1100" kern="1200" dirty="0"/>
        </a:p>
      </dsp:txBody>
      <dsp:txXfrm>
        <a:off x="1281904" y="832171"/>
        <a:ext cx="1188413" cy="772468"/>
      </dsp:txXfrm>
    </dsp:sp>
    <dsp:sp modelId="{2EAE0E4D-572E-4EF8-A955-66A9CC8E17D9}">
      <dsp:nvSpPr>
        <dsp:cNvPr id="0" name=""/>
        <dsp:cNvSpPr/>
      </dsp:nvSpPr>
      <dsp:spPr>
        <a:xfrm>
          <a:off x="1394952" y="388032"/>
          <a:ext cx="4410895" cy="4410895"/>
        </a:xfrm>
        <a:custGeom>
          <a:avLst/>
          <a:gdLst/>
          <a:ahLst/>
          <a:cxnLst/>
          <a:rect l="0" t="0" r="0" b="0"/>
          <a:pathLst>
            <a:path>
              <a:moveTo>
                <a:pt x="884663" y="439229"/>
              </a:moveTo>
              <a:arcTo wR="2205447" hR="2205447" stAng="13992644" swAng="125679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8167D-1357-468C-9044-016481858678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57ECD-156D-4B15-92A0-F9C251EB0D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60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2075-A5FF-4DCA-A5BF-D869574F2C9A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33EA-3870-405E-8AE2-51DC0A7CAA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34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741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287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872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650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073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093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3EA-3870-405E-8AE2-51DC0A7CAA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779426-B6C0-4547-98C0-90FE8EDBAC14}" type="datetimeFigureOut">
              <a:rPr lang="en-GB" smtClean="0"/>
              <a:pPr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28F875-3CB3-4A20-A70D-1C2AEB520D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</a:bodyPr>
          <a:lstStyle/>
          <a:p>
            <a:pPr defTabSz="2370138">
              <a:defRPr/>
            </a:pPr>
            <a: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2200" i="1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2200" i="1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200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200" dirty="0" smtClean="0">
                <a:solidFill>
                  <a:srgbClr val="4DB1B3"/>
                </a:solidFill>
                <a:latin typeface="Cambria" pitchFamily="18" charset="0"/>
              </a:rPr>
            </a:br>
            <a:r>
              <a:rPr lang="en-GB" sz="3200" dirty="0" smtClean="0">
                <a:solidFill>
                  <a:srgbClr val="4DB1B3"/>
                </a:solidFill>
                <a:latin typeface="Cambria" pitchFamily="18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endParaRPr lang="en-GB" sz="2400" i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25872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solidFill>
                <a:schemeClr val="bg1"/>
              </a:solidFill>
              <a:latin typeface="+mj-lt"/>
            </a:endParaRPr>
          </a:p>
          <a:p>
            <a:endParaRPr kumimoji="0" lang="en-GB" sz="32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02976"/>
            <a:ext cx="2520280" cy="1155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temp-mckinleyb\Desktop\executive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763478"/>
            <a:ext cx="2736306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T:BUC Engagement Forum - 15 June, 2017</a:t>
            </a:r>
          </a:p>
          <a:p>
            <a:endParaRPr lang="en-GB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Mark Browne</a:t>
            </a: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 of Strategic Policy, Equality &amp; Good Relations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Executive Office</a:t>
            </a:r>
            <a:r>
              <a:rPr lang="en-GB" sz="3200" i="1" dirty="0" smtClean="0">
                <a:solidFill>
                  <a:srgbClr val="4DB1B3"/>
                </a:solidFill>
                <a:latin typeface="Cambria" pitchFamily="18" charset="0"/>
              </a:rPr>
              <a:t/>
            </a:r>
            <a:br>
              <a:rPr lang="en-GB" sz="3200" i="1" dirty="0" smtClean="0">
                <a:solidFill>
                  <a:srgbClr val="4DB1B3"/>
                </a:solidFill>
                <a:latin typeface="Cambria" pitchFamily="18" charset="0"/>
              </a:rPr>
            </a:br>
            <a:endParaRPr lang="en-GB" sz="3200" dirty="0" smtClean="0">
              <a:solidFill>
                <a:schemeClr val="bg1"/>
              </a:solidFill>
              <a:latin typeface="+mj-lt"/>
            </a:endParaRPr>
          </a:p>
          <a:p>
            <a:endParaRPr lang="en-GB" sz="3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301208"/>
            <a:ext cx="1898396" cy="15567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Draft Programme for Government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Outcomes focussed </a:t>
            </a:r>
          </a:p>
          <a:p>
            <a:pPr>
              <a:buNone/>
            </a:pPr>
            <a:endParaRPr lang="en-GB" sz="8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13 outcomes</a:t>
            </a:r>
          </a:p>
          <a:p>
            <a:endParaRPr lang="en-GB" sz="8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Progress measured through indicators</a:t>
            </a:r>
          </a:p>
          <a:p>
            <a:endParaRPr lang="en-GB" sz="8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Key focus is on </a:t>
            </a:r>
            <a:r>
              <a:rPr lang="en-GB" dirty="0" smtClean="0">
                <a:latin typeface="+mj-lt"/>
              </a:rPr>
              <a:t>impact </a:t>
            </a:r>
            <a:r>
              <a:rPr lang="en-GB" dirty="0" err="1" smtClean="0">
                <a:latin typeface="+mj-lt"/>
              </a:rPr>
              <a:t>ie</a:t>
            </a:r>
            <a:r>
              <a:rPr lang="en-GB" dirty="0" smtClean="0">
                <a:latin typeface="+mj-lt"/>
              </a:rPr>
              <a:t> making </a:t>
            </a:r>
            <a:r>
              <a:rPr lang="en-GB" dirty="0" smtClean="0">
                <a:latin typeface="+mj-lt"/>
              </a:rPr>
              <a:t>a difference</a:t>
            </a:r>
          </a:p>
          <a:p>
            <a:pPr algn="ctr">
              <a:buNone/>
            </a:pPr>
            <a:r>
              <a:rPr lang="en-GB" dirty="0" smtClean="0">
                <a:latin typeface="+mj-lt"/>
              </a:rPr>
              <a:t>	</a:t>
            </a:r>
            <a:r>
              <a:rPr lang="en-GB" b="1" dirty="0" smtClean="0">
                <a:latin typeface="+mj-lt"/>
              </a:rPr>
              <a:t>“Is anyone better off?”</a:t>
            </a:r>
          </a:p>
          <a:p>
            <a:endParaRPr lang="en-GB" sz="800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Key Outcome in Good Relations sphere: </a:t>
            </a:r>
          </a:p>
          <a:p>
            <a:pPr algn="ctr">
              <a:buNone/>
            </a:pPr>
            <a:r>
              <a:rPr lang="en-GB" dirty="0" smtClean="0">
                <a:latin typeface="+mj-lt"/>
              </a:rPr>
              <a:t>	</a:t>
            </a:r>
            <a:r>
              <a:rPr lang="en-GB" b="1" dirty="0" smtClean="0">
                <a:latin typeface="+mj-lt"/>
              </a:rPr>
              <a:t>“We are a shared, welcoming and confident  society that respects diversity</a:t>
            </a:r>
            <a:r>
              <a:rPr lang="en-GB" dirty="0" smtClean="0">
                <a:latin typeface="+mj-lt"/>
              </a:rPr>
              <a:t>”</a:t>
            </a:r>
          </a:p>
          <a:p>
            <a:pPr>
              <a:buNone/>
            </a:pP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9614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“We are a shared, welcoming and confident  society that respects diversity</a:t>
            </a:r>
            <a:r>
              <a:rPr lang="en-GB" sz="3200" dirty="0" smtClean="0"/>
              <a:t>”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95536" y="1772816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602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Key area for action</a:t>
                      </a:r>
                      <a:endParaRPr lang="en-GB" dirty="0"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Indicator</a:t>
                      </a:r>
                      <a:r>
                        <a:rPr lang="en-GB" baseline="0" dirty="0" smtClean="0">
                          <a:latin typeface="+mj-lt"/>
                        </a:rPr>
                        <a:t> </a:t>
                      </a:r>
                      <a:endParaRPr lang="en-GB" dirty="0">
                        <a:latin typeface="+mj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602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Respect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A Respect Index (under development)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146937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Shared Space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r>
                        <a:rPr lang="en-GB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who think all leisure centres, parks, libraries and shopping centres in their areas are ‘shared &amp; open’ to both Catholics &amp; Protestants. </a:t>
                      </a:r>
                    </a:p>
                    <a:p>
                      <a:r>
                        <a:rPr lang="en-GB" dirty="0" smtClean="0">
                          <a:latin typeface="+mj-lt"/>
                        </a:rPr>
                        <a:t>(needs widened to all s75 groups)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  <a:tr h="1333564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Reconciliation</a:t>
                      </a:r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r>
                        <a:rPr lang="en-GB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of the population who believe their cultural identity is respected by society.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(needs to include all s75 groups)</a:t>
                      </a:r>
                    </a:p>
                  </a:txBody>
                  <a:tcPr/>
                </a:tc>
              </a:tr>
              <a:tr h="1333564">
                <a:tc gridSpan="2">
                  <a:txBody>
                    <a:bodyPr/>
                    <a:lstStyle/>
                    <a:p>
                      <a:r>
                        <a:rPr lang="en-GB" dirty="0" smtClean="0">
                          <a:latin typeface="+mj-lt"/>
                        </a:rPr>
                        <a:t>Other Indicators: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Average life satisfaction score of people with disabilities.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Confidence (as measured by self-efficacy). </a:t>
                      </a:r>
                      <a:endParaRPr lang="en-GB" dirty="0" smtClean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ea typeface="Verdana" pitchFamily="34" charset="0"/>
                <a:cs typeface="Verdana" pitchFamily="34" charset="0"/>
              </a:rPr>
              <a:t>Agenda</a:t>
            </a:r>
            <a:endParaRPr lang="en-GB" sz="3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33768"/>
          </a:xfrm>
        </p:spPr>
        <p:txBody>
          <a:bodyPr>
            <a:normAutofit fontScale="25000" lnSpcReduction="20000"/>
          </a:bodyPr>
          <a:lstStyle/>
          <a:p>
            <a:endParaRPr lang="en-GB" b="1" dirty="0" smtClean="0"/>
          </a:p>
          <a:p>
            <a:pPr>
              <a:buNone/>
            </a:pPr>
            <a:r>
              <a:rPr lang="en-IE" b="1" dirty="0" smtClean="0"/>
              <a:t> </a:t>
            </a:r>
            <a:r>
              <a:rPr lang="en-IE" sz="7200" b="1" dirty="0" smtClean="0">
                <a:latin typeface="+mj-lt"/>
              </a:rPr>
              <a:t>10.00	</a:t>
            </a:r>
            <a:r>
              <a:rPr lang="en-IE" sz="7200" b="1" dirty="0" smtClean="0">
                <a:latin typeface="+mj-lt"/>
              </a:rPr>
              <a:t>	Welcome </a:t>
            </a:r>
            <a:r>
              <a:rPr lang="en-IE" sz="7200" b="1" dirty="0" smtClean="0">
                <a:latin typeface="+mj-lt"/>
              </a:rPr>
              <a:t>&amp; T:BUC Update </a:t>
            </a:r>
            <a:endParaRPr lang="en-GB" sz="7200" dirty="0" smtClean="0">
              <a:latin typeface="+mj-lt"/>
            </a:endParaRPr>
          </a:p>
          <a:p>
            <a:pPr marL="1790700" lvl="7" indent="0">
              <a:buNone/>
            </a:pPr>
            <a:r>
              <a:rPr lang="en-IE" sz="7200" dirty="0" smtClean="0">
                <a:latin typeface="+mj-lt"/>
              </a:rPr>
              <a:t>Dr. Mark Browne, The Executive Office and T:BUC Engagement Forum Chair </a:t>
            </a:r>
          </a:p>
          <a:p>
            <a:pPr marL="1885950" lvl="7" indent="0">
              <a:buNone/>
            </a:pPr>
            <a:endParaRPr lang="en-IE" sz="3200" b="1" dirty="0" smtClean="0">
              <a:latin typeface="+mj-lt"/>
            </a:endParaRPr>
          </a:p>
          <a:p>
            <a:pPr marL="1790700" lvl="7" indent="-1703388">
              <a:buNone/>
            </a:pPr>
            <a:r>
              <a:rPr lang="en-IE" sz="7200" b="1" dirty="0" smtClean="0">
                <a:solidFill>
                  <a:schemeClr val="tx1"/>
                </a:solidFill>
                <a:latin typeface="+mj-lt"/>
              </a:rPr>
              <a:t>10.20 </a:t>
            </a:r>
            <a:r>
              <a:rPr lang="en-IE" sz="7200" b="1" dirty="0" smtClean="0">
                <a:latin typeface="+mj-lt"/>
              </a:rPr>
              <a:t> 	</a:t>
            </a:r>
            <a:r>
              <a:rPr lang="en-IE" sz="7200" b="1" dirty="0" smtClean="0">
                <a:solidFill>
                  <a:schemeClr val="tx1"/>
                </a:solidFill>
                <a:latin typeface="+mj-lt"/>
              </a:rPr>
              <a:t>Shared Space </a:t>
            </a:r>
          </a:p>
          <a:p>
            <a:pPr marL="1790700" lvl="7" indent="-1703388">
              <a:buNone/>
            </a:pPr>
            <a:r>
              <a:rPr lang="en-IE" sz="7200" b="1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GB" sz="7200" b="1" dirty="0" smtClean="0">
                <a:latin typeface="+mj-lt"/>
              </a:rPr>
              <a:t>Like/Share film </a:t>
            </a:r>
            <a:r>
              <a:rPr lang="en-IE" sz="7200" b="1" dirty="0" smtClean="0">
                <a:latin typeface="+mj-lt"/>
              </a:rPr>
              <a:t>by Partisan Productions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endParaRPr lang="en-GB" sz="3200" dirty="0" smtClean="0">
              <a:latin typeface="+mj-lt"/>
            </a:endParaRPr>
          </a:p>
          <a:p>
            <a:pPr>
              <a:buNone/>
            </a:pPr>
            <a:r>
              <a:rPr lang="en-IE" sz="7200" b="1" dirty="0" smtClean="0">
                <a:latin typeface="+mj-lt"/>
              </a:rPr>
              <a:t>10.35		</a:t>
            </a:r>
            <a:r>
              <a:rPr lang="en-GB" sz="7200" b="1" dirty="0" smtClean="0">
                <a:latin typeface="+mj-lt"/>
              </a:rPr>
              <a:t>Reconciliation: A road forward?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r>
              <a:rPr lang="en-GB" sz="7200" b="1" dirty="0" smtClean="0">
                <a:latin typeface="+mj-lt"/>
              </a:rPr>
              <a:t>			</a:t>
            </a:r>
            <a:r>
              <a:rPr lang="en-GB" sz="7200" dirty="0" smtClean="0">
                <a:solidFill>
                  <a:schemeClr val="accent3"/>
                </a:solidFill>
                <a:latin typeface="+mj-lt"/>
              </a:rPr>
              <a:t>Professor Brandon Hamber, INCORE International Conflict 			Research Institute</a:t>
            </a:r>
          </a:p>
          <a:p>
            <a:pPr>
              <a:buNone/>
            </a:pPr>
            <a:r>
              <a:rPr lang="en-GB" sz="3200" b="1" dirty="0" smtClean="0">
                <a:latin typeface="+mj-lt"/>
              </a:rPr>
              <a:t> </a:t>
            </a:r>
            <a:endParaRPr lang="en-GB" sz="3200" dirty="0" smtClean="0">
              <a:latin typeface="+mj-lt"/>
            </a:endParaRPr>
          </a:p>
          <a:p>
            <a:pPr>
              <a:buNone/>
            </a:pPr>
            <a:r>
              <a:rPr lang="en-GB" sz="7200" b="1" dirty="0" smtClean="0">
                <a:latin typeface="+mj-lt"/>
              </a:rPr>
              <a:t>10.55 		Comfort Break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r>
              <a:rPr lang="en-GB" sz="7200" b="1" dirty="0" smtClean="0">
                <a:latin typeface="+mj-lt"/>
              </a:rPr>
              <a:t> </a:t>
            </a:r>
            <a:endParaRPr lang="en-GB" sz="3200" dirty="0" smtClean="0">
              <a:latin typeface="+mj-lt"/>
            </a:endParaRPr>
          </a:p>
          <a:p>
            <a:pPr>
              <a:buNone/>
            </a:pPr>
            <a:r>
              <a:rPr lang="en-IE" sz="7200" b="1" dirty="0" smtClean="0">
                <a:latin typeface="+mj-lt"/>
              </a:rPr>
              <a:t>11.15		Workshop</a:t>
            </a:r>
          </a:p>
          <a:p>
            <a:pPr marL="2328863" indent="-442913">
              <a:buAutoNum type="alphaLcParenR"/>
            </a:pPr>
            <a:r>
              <a:rPr lang="en-IE" sz="7200" b="1" dirty="0" smtClean="0">
                <a:latin typeface="+mj-lt"/>
              </a:rPr>
              <a:t>Shared Space</a:t>
            </a:r>
          </a:p>
          <a:p>
            <a:pPr marL="2328863" indent="-442913">
              <a:buAutoNum type="alphaLcParenR"/>
            </a:pPr>
            <a:r>
              <a:rPr lang="en-IE" sz="7200" b="1" dirty="0" smtClean="0">
                <a:latin typeface="+mj-lt"/>
              </a:rPr>
              <a:t>Reconciliation</a:t>
            </a:r>
            <a:endParaRPr lang="en-GB" sz="7200" dirty="0" smtClean="0">
              <a:latin typeface="+mj-lt"/>
            </a:endParaRPr>
          </a:p>
          <a:p>
            <a:pPr marL="2328863" indent="-442913">
              <a:buNone/>
            </a:pPr>
            <a:r>
              <a:rPr lang="en-IE" sz="3200" b="1" dirty="0" smtClean="0">
                <a:latin typeface="+mj-lt"/>
              </a:rPr>
              <a:t> </a:t>
            </a:r>
            <a:endParaRPr lang="en-GB" sz="3200" dirty="0" smtClean="0">
              <a:latin typeface="+mj-lt"/>
            </a:endParaRPr>
          </a:p>
          <a:p>
            <a:pPr>
              <a:buNone/>
            </a:pPr>
            <a:r>
              <a:rPr lang="en-IE" sz="7200" b="1" dirty="0" smtClean="0">
                <a:latin typeface="+mj-lt"/>
              </a:rPr>
              <a:t>12.15		Discussion and Feedback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r>
              <a:rPr lang="en-IE" sz="3200" b="1" dirty="0" smtClean="0">
                <a:latin typeface="+mj-lt"/>
              </a:rPr>
              <a:t> 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r>
              <a:rPr lang="en-IE" sz="7200" b="1" dirty="0" smtClean="0">
                <a:latin typeface="+mj-lt"/>
              </a:rPr>
              <a:t>13.10		Closing remarks </a:t>
            </a:r>
            <a:endParaRPr lang="en-GB" sz="7200" dirty="0" smtClean="0">
              <a:latin typeface="+mj-lt"/>
            </a:endParaRPr>
          </a:p>
          <a:p>
            <a:pPr lvl="6">
              <a:buNone/>
            </a:pPr>
            <a:r>
              <a:rPr lang="en-IE" sz="7200" dirty="0" smtClean="0">
                <a:latin typeface="+mj-lt"/>
              </a:rPr>
              <a:t>	Dr. Mark Browne</a:t>
            </a:r>
            <a:endParaRPr lang="en-GB" sz="7200" dirty="0" smtClean="0">
              <a:latin typeface="+mj-lt"/>
            </a:endParaRPr>
          </a:p>
          <a:p>
            <a:pPr>
              <a:buNone/>
            </a:pPr>
            <a:r>
              <a:rPr lang="en-IE" sz="3200" dirty="0" smtClean="0">
                <a:latin typeface="+mj-lt"/>
              </a:rPr>
              <a:t> </a:t>
            </a:r>
            <a:endParaRPr lang="en-GB" sz="5600" dirty="0" smtClean="0">
              <a:latin typeface="+mj-lt"/>
            </a:endParaRPr>
          </a:p>
          <a:p>
            <a:pPr>
              <a:buNone/>
            </a:pPr>
            <a:r>
              <a:rPr lang="en-IE" sz="7200" b="1" dirty="0" smtClean="0">
                <a:latin typeface="+mj-lt"/>
              </a:rPr>
              <a:t>13.15		Lunch </a:t>
            </a:r>
            <a:endParaRPr lang="en-GB" sz="7200" dirty="0" smtClean="0">
              <a:latin typeface="+mj-lt"/>
            </a:endParaRPr>
          </a:p>
          <a:p>
            <a:pPr>
              <a:buNone/>
              <a:tabLst>
                <a:tab pos="1790700" algn="l"/>
              </a:tabLst>
            </a:pPr>
            <a:r>
              <a:rPr lang="en-GB" sz="6400" i="1" dirty="0" smtClean="0"/>
              <a:t> </a:t>
            </a:r>
            <a:endParaRPr lang="en-GB" sz="6400" dirty="0" smtClean="0"/>
          </a:p>
          <a:p>
            <a:pPr>
              <a:tabLst>
                <a:tab pos="1790700" algn="l"/>
              </a:tabLst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949280"/>
            <a:ext cx="1533077" cy="7028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4211960" cy="864096"/>
          </a:xfrm>
        </p:spPr>
        <p:txBody>
          <a:bodyPr>
            <a:no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2420888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Community Relations &amp; Cultural Awareness Week</a:t>
            </a:r>
          </a:p>
          <a:p>
            <a:endParaRPr lang="en-GB" sz="800" b="1" dirty="0" smtClean="0">
              <a:solidFill>
                <a:schemeClr val="tx2"/>
              </a:solidFill>
              <a:latin typeface="+mj-lt"/>
            </a:endParaRPr>
          </a:p>
          <a:p>
            <a:pPr marL="87313" lvl="0" indent="-87313"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w/c 18 September 2017 in conjunction with International Peace Day. </a:t>
            </a:r>
          </a:p>
          <a:p>
            <a:pPr marL="87313" lvl="0" indent="-87313"/>
            <a:endParaRPr lang="en-GB" sz="2400" dirty="0" smtClean="0">
              <a:latin typeface="+mj-lt"/>
            </a:endParaRPr>
          </a:p>
          <a:p>
            <a:pPr marL="87313" lvl="0" indent="-87313"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The theme is ‘Safe Space, Shared Place’.</a:t>
            </a:r>
          </a:p>
          <a:p>
            <a:pPr lvl="0"/>
            <a:endParaRPr lang="en-GB" sz="2000" dirty="0" smtClean="0">
              <a:latin typeface="+mj-lt"/>
            </a:endParaRPr>
          </a:p>
          <a:p>
            <a:r>
              <a:rPr lang="en-GB" sz="2000" dirty="0" smtClean="0"/>
              <a:t> 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949280"/>
            <a:ext cx="1533077" cy="70289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196752"/>
            <a:ext cx="2428528" cy="364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84984"/>
            <a:ext cx="3241683" cy="22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Users\OFMDFM-MorgL\Desktop\00_CRW_2016_broch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581128"/>
            <a:ext cx="1926074" cy="19306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Dates for your Diary</a:t>
            </a:r>
            <a:endParaRPr lang="en-GB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34076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latin typeface="+mj-lt"/>
              </a:rPr>
              <a:t>Next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T:BUC Engagement Forum </a:t>
            </a:r>
            <a:r>
              <a:rPr lang="en-GB" sz="2400" dirty="0" smtClean="0">
                <a:latin typeface="+mj-lt"/>
              </a:rPr>
              <a:t>– 19 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T:BUC Engagement Forum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F6F068E0-92F8-449F-9AB7-EEA8A49AA804" descr="3F5341B1-AC08-4357-89DC-4764436178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44391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A8E01BBB-7A3B-4FEF-811E-69C226EA4CF4" descr="7BD1170B-053B-434E-8743-FA1861F184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7AB9B626-2BE4-420C-9802-66F966D349E1" descr="1903E9A4-4753-4624-A831-E0DAD202D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439248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05B7E189-0B5E-4BDA-B741-2A7C5948043A" descr="A3D5DFB0-2511-4446-BF4D-B6EA3D6B1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33056"/>
            <a:ext cx="441617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TEO Funding Programmes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412776"/>
          <a:ext cx="7200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6021288"/>
            <a:ext cx="1547663" cy="7092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707904" y="3429000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c.£12.5m in 2016/2017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content-lhr3-1.xx.fbcdn.net/v/t1.0-0/c71.0.200.200/p200x200/17155472_1805120949813873_1908393811857666240_n.jpg?oh=594199710988cbe628e7fe3c361eae1e&amp;oe=5927B4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19442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OFMDFM-MorgL\Desktop\Images for newsletter\New Picture (9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1914525" cy="1914525"/>
          </a:xfrm>
          <a:prstGeom prst="rect">
            <a:avLst/>
          </a:prstGeom>
          <a:noFill/>
        </p:spPr>
      </p:pic>
      <p:pic>
        <p:nvPicPr>
          <p:cNvPr id="5122" name="Picture 2" descr="C:\Users\OFMDFM-MorgL\Desktop\Images for newsletter\dragon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1914286" cy="19142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Children &amp; Young People</a:t>
            </a:r>
            <a:endParaRPr lang="en-GB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412776"/>
            <a:ext cx="3203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Headline Action Commitment: </a:t>
            </a:r>
          </a:p>
          <a:p>
            <a:r>
              <a:rPr lang="en-GB" sz="2200" dirty="0" smtClean="0">
                <a:latin typeface="+mj-lt"/>
              </a:rPr>
              <a:t>Pilot</a:t>
            </a:r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100 Shared Summer Schools by 2015.</a:t>
            </a:r>
          </a:p>
          <a:p>
            <a:endParaRPr lang="en-GB" sz="1400" dirty="0" smtClean="0">
              <a:latin typeface="+mj-lt"/>
            </a:endParaRPr>
          </a:p>
          <a:p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Progress: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101 Camps in 2015/16. 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104 Camps in 2016/17.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126 Camps in 2017/18. </a:t>
            </a:r>
          </a:p>
          <a:p>
            <a:pPr marL="85725" indent="-85725">
              <a:buFont typeface="Arial" pitchFamily="34" charset="0"/>
              <a:buChar char="•"/>
            </a:pPr>
            <a:endParaRPr lang="en-GB" sz="2200" dirty="0" smtClean="0">
              <a:latin typeface="+mj-lt"/>
            </a:endParaRPr>
          </a:p>
          <a:p>
            <a:pPr marL="85725" indent="-85725"/>
            <a:endParaRPr lang="en-GB" sz="2200" dirty="0" smtClean="0">
              <a:latin typeface="+mj-lt"/>
            </a:endParaRPr>
          </a:p>
          <a:p>
            <a:pPr marL="85725" indent="-85725">
              <a:buFont typeface="Arial" pitchFamily="34" charset="0"/>
              <a:buChar char="•"/>
            </a:pPr>
            <a:endParaRPr lang="en-GB" sz="2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488668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/</a:t>
            </a:r>
            <a:r>
              <a:rPr lang="en-GB" dirty="0" err="1" smtClean="0">
                <a:solidFill>
                  <a:srgbClr val="0070C0"/>
                </a:solidFill>
                <a:latin typeface="+mj-lt"/>
              </a:rPr>
              <a:t>tbuccamps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64886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/</a:t>
            </a:r>
            <a:r>
              <a:rPr lang="en-GB" dirty="0" err="1" smtClean="0">
                <a:solidFill>
                  <a:srgbClr val="0070C0"/>
                </a:solidFill>
                <a:latin typeface="+mj-lt"/>
              </a:rPr>
              <a:t>TBUCCamps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170" name="AutoShape 2" descr="Image result for twitte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 descr="C:\Users\OFMDFM-MorgL\Desktop\f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453336"/>
            <a:ext cx="404664" cy="404664"/>
          </a:xfrm>
          <a:prstGeom prst="rect">
            <a:avLst/>
          </a:prstGeom>
          <a:noFill/>
        </p:spPr>
      </p:pic>
      <p:pic>
        <p:nvPicPr>
          <p:cNvPr id="7172" name="Picture 4" descr="C:\Users\OFMDFM-MorgL\Desktop\twit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6453336"/>
            <a:ext cx="404664" cy="40466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36912">
            <a:off x="7124705" y="5228035"/>
            <a:ext cx="1577472" cy="15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ular Callout 11"/>
          <p:cNvSpPr/>
          <p:nvPr/>
        </p:nvSpPr>
        <p:spPr>
          <a:xfrm>
            <a:off x="1403648" y="1340768"/>
            <a:ext cx="3240360" cy="1296144"/>
          </a:xfrm>
          <a:prstGeom prst="wedgeRectCallout">
            <a:avLst>
              <a:gd name="adj1" fmla="val -25455"/>
              <a:gd name="adj2" fmla="val 11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The connection between all of us made it feel like one big club and there was no divide between religions.  It’s a very unreal and special place and I was glad to be part of </a:t>
            </a:r>
            <a:r>
              <a:rPr lang="en-GB" sz="1400" dirty="0" smtClean="0"/>
              <a:t>it.</a:t>
            </a:r>
            <a:endParaRPr lang="en-GB" sz="1400" dirty="0"/>
          </a:p>
        </p:txBody>
      </p:sp>
      <p:pic>
        <p:nvPicPr>
          <p:cNvPr id="5125" name="Picture 8" descr="https://scontent-lhr3-1.xx.fbcdn.net/v/t1.0-0/c44.0.200.200/p200x200/17155972_1805124803146821_7164028991041002193_n.jpg?oh=99126ef2cf890792465ed8af1144b69f&amp;oe=596AC2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2210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https://scontent-lhr3-1.xx.fbcdn.net/v/t1.0-0/c46.0.200.200/p200x200/17155742_1805123926480242_9036724675646841833_n.jpg?oh=8ac66e5419610fe188376b23baea4b23&amp;oe=592E6AD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42210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s://scontent-lhr3-1.xx.fbcdn.net/v/t1.0-0/c35.0.200.200/p200x200/17098560_1805121186480516_2958114399878217262_n.jpg?oh=a1b1a3a653d8bfc9789d3dfa5b7509b6&amp;oe=596FAE4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4221088"/>
            <a:ext cx="187220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9552" y="404664"/>
            <a:ext cx="8229600" cy="1368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Our Cultural Expression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1556792"/>
            <a:ext cx="42119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70C0"/>
                </a:solidFill>
                <a:latin typeface="+mj-lt"/>
              </a:rPr>
              <a:t>Headline Action Commitments: </a:t>
            </a:r>
          </a:p>
          <a:p>
            <a:pPr marL="87313" lvl="0" indent="-87313">
              <a:buFont typeface="Arial" pitchFamily="34" charset="0"/>
              <a:buChar char="•"/>
            </a:pPr>
            <a:r>
              <a:rPr lang="en-GB" dirty="0" smtClean="0">
                <a:latin typeface="+mj-lt"/>
              </a:rPr>
              <a:t>Develop a significant programme of   Cross-Community Sporting Events.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en-GB" dirty="0" smtClean="0">
                <a:latin typeface="+mj-lt"/>
              </a:rPr>
              <a:t>Getting 10,000 young people, not in education, employment or training, a place on the new United Youth volunteering programme. </a:t>
            </a:r>
          </a:p>
          <a:p>
            <a:pPr marL="87313" lvl="0" indent="-87313">
              <a:buFont typeface="Arial" pitchFamily="34" charset="0"/>
              <a:buChar char="•"/>
            </a:pPr>
            <a:endParaRPr lang="en-GB" dirty="0" smtClean="0">
              <a:latin typeface="+mj-lt"/>
            </a:endParaRPr>
          </a:p>
          <a:p>
            <a:pPr lvl="0"/>
            <a:r>
              <a:rPr lang="en-GB" sz="2000" dirty="0" smtClean="0">
                <a:latin typeface="+mj-lt"/>
              </a:rPr>
              <a:t> </a:t>
            </a:r>
          </a:p>
          <a:p>
            <a:pPr lvl="0"/>
            <a:endParaRPr lang="en-GB" sz="2000" dirty="0" smtClean="0">
              <a:latin typeface="+mj-lt"/>
            </a:endParaRPr>
          </a:p>
          <a:p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251520" y="4437112"/>
            <a:ext cx="44644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70C0"/>
                </a:solidFill>
                <a:latin typeface="+mj-lt"/>
              </a:rPr>
              <a:t>Progress:</a:t>
            </a:r>
          </a:p>
          <a:p>
            <a:pPr marL="87313" lvl="0" indent="-87313">
              <a:buFont typeface="Arial" pitchFamily="34" charset="0"/>
              <a:buChar char="•"/>
            </a:pPr>
            <a:r>
              <a:rPr lang="en-GB" dirty="0" smtClean="0">
                <a:latin typeface="+mj-lt"/>
              </a:rPr>
              <a:t>Sports programme piloted </a:t>
            </a:r>
            <a:r>
              <a:rPr lang="en-GB" dirty="0" smtClean="0">
                <a:latin typeface="+mj-lt"/>
              </a:rPr>
              <a:t>and rolled out in two Urban Village areas (Colin &amp; Eastside) and also in Erne East to 150 young people. </a:t>
            </a:r>
          </a:p>
          <a:p>
            <a:pPr marL="87313" lvl="0" indent="-87313">
              <a:buFont typeface="Arial" pitchFamily="34" charset="0"/>
              <a:buChar char="•"/>
            </a:pPr>
            <a:r>
              <a:rPr lang="en-GB" dirty="0" smtClean="0">
                <a:latin typeface="+mj-lt"/>
              </a:rPr>
              <a:t>United Youth </a:t>
            </a:r>
            <a:r>
              <a:rPr lang="en-GB" dirty="0" smtClean="0">
                <a:latin typeface="+mj-lt"/>
              </a:rPr>
              <a:t>Pilot completed. </a:t>
            </a:r>
            <a:endParaRPr lang="en-GB" dirty="0" smtClean="0">
              <a:latin typeface="+mj-lt"/>
            </a:endParaRPr>
          </a:p>
          <a:p>
            <a:pPr marL="87313" lvl="0" indent="-87313">
              <a:buFont typeface="Arial" pitchFamily="34" charset="0"/>
              <a:buChar char="•"/>
            </a:pPr>
            <a:r>
              <a:rPr lang="en-GB" dirty="0" smtClean="0">
                <a:latin typeface="+mj-lt"/>
              </a:rPr>
              <a:t>Youth </a:t>
            </a:r>
            <a:r>
              <a:rPr lang="en-GB" dirty="0" smtClean="0">
                <a:latin typeface="+mj-lt"/>
              </a:rPr>
              <a:t>Initiative </a:t>
            </a:r>
            <a:r>
              <a:rPr lang="en-GB" dirty="0" smtClean="0">
                <a:latin typeface="+mj-lt"/>
              </a:rPr>
              <a:t>being taken forward under Peace IV.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499992" cy="25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12776"/>
            <a:ext cx="309634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Shared Community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412776"/>
            <a:ext cx="305983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+mj-lt"/>
              </a:rPr>
              <a:t>Headline Action Commitment</a:t>
            </a:r>
            <a:r>
              <a:rPr lang="en-GB" sz="2000" dirty="0">
                <a:solidFill>
                  <a:srgbClr val="0070C0"/>
                </a:solidFill>
                <a:latin typeface="+mj-lt"/>
              </a:rPr>
              <a:t>:</a:t>
            </a:r>
            <a:r>
              <a:rPr lang="en-GB" sz="2000" dirty="0">
                <a:latin typeface="+mj-lt"/>
              </a:rPr>
              <a:t> 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Establish 5 </a:t>
            </a:r>
            <a:r>
              <a:rPr lang="en-GB" sz="2000" dirty="0">
                <a:latin typeface="+mj-lt"/>
              </a:rPr>
              <a:t>Urban </a:t>
            </a:r>
            <a:r>
              <a:rPr lang="en-GB" sz="2000" dirty="0" smtClean="0">
                <a:latin typeface="+mj-lt"/>
              </a:rPr>
              <a:t>Villages.</a:t>
            </a:r>
          </a:p>
          <a:p>
            <a:endParaRPr lang="en-GB" sz="2000" dirty="0" smtClean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n-GB" sz="2000" dirty="0" smtClean="0">
                <a:solidFill>
                  <a:srgbClr val="0070C0"/>
                </a:solidFill>
                <a:latin typeface="+mj-lt"/>
              </a:rPr>
              <a:t>Progress: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5 Urban Villages in place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5 Strategic frameworks launched. 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£4m capital programme planned for 2017/18.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£1.6m revenue programme per annum.</a:t>
            </a:r>
            <a:endParaRPr lang="en-GB" sz="2000" dirty="0">
              <a:latin typeface="+mj-lt"/>
            </a:endParaRPr>
          </a:p>
        </p:txBody>
      </p:sp>
      <p:pic>
        <p:nvPicPr>
          <p:cNvPr id="6" name="Picture 5" descr="UV_Logo_RG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9683" y="5788490"/>
            <a:ext cx="1581051" cy="8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2776"/>
            <a:ext cx="3096344" cy="254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789040"/>
            <a:ext cx="30963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03848" y="3789040"/>
            <a:ext cx="2880320" cy="230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4088" y="1772816"/>
            <a:ext cx="3779912" cy="30008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rgbClr val="0070C0"/>
                </a:solidFill>
                <a:latin typeface="+mj-lt"/>
              </a:rPr>
              <a:t>Headline Action Commitment:   </a:t>
            </a:r>
          </a:p>
          <a:p>
            <a:r>
              <a:rPr lang="en-GB" sz="2100" dirty="0" smtClean="0">
                <a:latin typeface="+mj-lt"/>
              </a:rPr>
              <a:t>10 shared neighbourhoods.</a:t>
            </a:r>
          </a:p>
          <a:p>
            <a:endParaRPr lang="en-GB" sz="2100" dirty="0" smtClean="0">
              <a:latin typeface="+mj-lt"/>
            </a:endParaRPr>
          </a:p>
          <a:p>
            <a:r>
              <a:rPr lang="en-GB" sz="2100" dirty="0" smtClean="0">
                <a:latin typeface="+mj-lt"/>
              </a:rPr>
              <a:t> </a:t>
            </a:r>
          </a:p>
          <a:p>
            <a:r>
              <a:rPr lang="en-GB" sz="2100" dirty="0" smtClean="0">
                <a:solidFill>
                  <a:srgbClr val="0070C0"/>
                </a:solidFill>
                <a:latin typeface="+mj-lt"/>
              </a:rPr>
              <a:t>Progress: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100" dirty="0" smtClean="0">
                <a:latin typeface="+mj-lt"/>
              </a:rPr>
              <a:t>5 schemes have been completed. 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100" dirty="0" smtClean="0">
                <a:latin typeface="+mj-lt"/>
              </a:rPr>
              <a:t>5 are being progressed.</a:t>
            </a:r>
            <a:endParaRPr lang="en-GB" sz="21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Shared Community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Mural at the entrance to </a:t>
            </a:r>
            <a:r>
              <a:rPr lang="en-GB" dirty="0" err="1" smtClean="0">
                <a:solidFill>
                  <a:schemeClr val="bg1"/>
                </a:solidFill>
              </a:rPr>
              <a:t>Ballnafoy</a:t>
            </a:r>
            <a:r>
              <a:rPr lang="en-GB" dirty="0" smtClean="0">
                <a:solidFill>
                  <a:schemeClr val="bg1"/>
                </a:solidFill>
              </a:rPr>
              <a:t> Close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021288"/>
            <a:ext cx="1547663" cy="7092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OFMDFM-MorgL\Desktop\sc48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556792"/>
            <a:ext cx="3447191" cy="1944216"/>
          </a:xfrm>
          <a:prstGeom prst="rect">
            <a:avLst/>
          </a:prstGeom>
          <a:noFill/>
        </p:spPr>
      </p:pic>
      <p:pic>
        <p:nvPicPr>
          <p:cNvPr id="10" name="Content Placeholder 3" descr="C:\Users\0266187\AppData\Local\Microsoft\Windows\Temporary Internet Files\Content.Word\20160114_saintfield_handover-305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89040"/>
            <a:ext cx="41044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27584" y="5805264"/>
            <a:ext cx="2234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+mj-lt"/>
              </a:rPr>
              <a:t>Crossgar</a:t>
            </a:r>
            <a:r>
              <a:rPr lang="en-GB" sz="1400" dirty="0" smtClean="0">
                <a:latin typeface="+mj-lt"/>
              </a:rPr>
              <a:t> Road, </a:t>
            </a:r>
            <a:r>
              <a:rPr lang="en-GB" sz="1400" dirty="0" err="1" smtClean="0">
                <a:latin typeface="+mj-lt"/>
              </a:rPr>
              <a:t>Saintfield</a:t>
            </a:r>
            <a:r>
              <a:rPr lang="en-GB" sz="1400" dirty="0" smtClean="0">
                <a:latin typeface="+mj-lt"/>
              </a:rPr>
              <a:t> </a:t>
            </a:r>
            <a:endParaRPr lang="en-GB" sz="1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2603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latin typeface="+mj-lt"/>
              </a:rPr>
              <a:t>Burnvale</a:t>
            </a:r>
            <a:r>
              <a:rPr lang="en-GB" sz="1400" dirty="0" smtClean="0">
                <a:latin typeface="+mj-lt"/>
              </a:rPr>
              <a:t> Crescent, </a:t>
            </a:r>
            <a:r>
              <a:rPr lang="en-GB" sz="1400" dirty="0" err="1" smtClean="0">
                <a:latin typeface="+mj-lt"/>
              </a:rPr>
              <a:t>Cookstown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92088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Our Safe Community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924944"/>
            <a:ext cx="46440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+mj-lt"/>
            </a:endParaRPr>
          </a:p>
          <a:p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Progress: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54 interface barriers in 2013 now reduced to 50. 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Sections of other structures removed.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200" dirty="0" smtClean="0">
                <a:latin typeface="+mj-lt"/>
              </a:rPr>
              <a:t>Action plans developed for 24 structures. </a:t>
            </a:r>
            <a:endParaRPr lang="en-GB" sz="2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772816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  <a:latin typeface="+mj-lt"/>
              </a:rPr>
              <a:t>Headline Action Commitment: </a:t>
            </a:r>
          </a:p>
          <a:p>
            <a:r>
              <a:rPr lang="en-GB" sz="2200" dirty="0" smtClean="0">
                <a:latin typeface="+mj-lt"/>
              </a:rPr>
              <a:t>Remove all interface barriers by 2023</a:t>
            </a:r>
          </a:p>
        </p:txBody>
      </p:sp>
      <p:pic>
        <p:nvPicPr>
          <p:cNvPr id="8" name="Picture 7" descr="C:\Users\OFMDFM-MorgL\Desktop\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093296"/>
            <a:ext cx="620688" cy="620688"/>
          </a:xfrm>
          <a:prstGeom prst="rect">
            <a:avLst/>
          </a:prstGeom>
          <a:noFill/>
        </p:spPr>
      </p:pic>
      <p:pic>
        <p:nvPicPr>
          <p:cNvPr id="9" name="Picture 4" descr="C:\Users\OFMDFM-MorgL\Desktop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093296"/>
            <a:ext cx="620688" cy="62068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43609" y="630932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/</a:t>
            </a:r>
            <a:r>
              <a:rPr lang="en-GB" dirty="0" err="1" smtClean="0">
                <a:solidFill>
                  <a:srgbClr val="0070C0"/>
                </a:solidFill>
              </a:rPr>
              <a:t>DoJInterfaces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63093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/</a:t>
            </a:r>
            <a:r>
              <a:rPr lang="en-GB" dirty="0" err="1" smtClean="0">
                <a:solidFill>
                  <a:srgbClr val="0070C0"/>
                </a:solidFill>
              </a:rPr>
              <a:t>DoJ_Interfaces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3" name="Picture 2" descr="C:\Users\OFMDFM-MorgL\Desktop\2016-08-15_opi_23729745_I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754438" cy="2882439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877272"/>
            <a:ext cx="1547663" cy="7092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/>
          <a:lstStyle/>
          <a:p>
            <a:pPr algn="ctr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Racial Equality 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2492896"/>
            <a:ext cx="324036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+mj-lt"/>
              </a:rPr>
              <a:t>Commitment: </a:t>
            </a:r>
          </a:p>
          <a:p>
            <a:r>
              <a:rPr lang="en-GB" sz="2400" dirty="0" smtClean="0">
                <a:latin typeface="+mj-lt"/>
              </a:rPr>
              <a:t>Develop a new Racial Equality Strategy.</a:t>
            </a:r>
          </a:p>
          <a:p>
            <a:endParaRPr lang="en-GB" sz="20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340768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+mj-lt"/>
              </a:rPr>
              <a:t>Progress: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Racial Equality Strategy agreed by Executive, December 2015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Racial Equality Sub-Group established in September 2016.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Racial Equality Champions appointed in departments.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Minority Ethnic Development Fund (MEDF) LOOs to issue by next week.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sz="2000" dirty="0" smtClean="0">
                <a:latin typeface="+mj-lt"/>
              </a:rPr>
              <a:t> 511 Syrian refugees welcomed under the Syrian Vulnerable Persons Relocation Scheme and 9</a:t>
            </a:r>
            <a:r>
              <a:rPr lang="en-GB" sz="2000" baseline="30000" dirty="0" smtClean="0">
                <a:latin typeface="+mj-lt"/>
              </a:rPr>
              <a:t>th</a:t>
            </a:r>
            <a:r>
              <a:rPr lang="en-GB" sz="2000" dirty="0" smtClean="0">
                <a:latin typeface="+mj-lt"/>
              </a:rPr>
              <a:t> group (of 70) due later this month</a:t>
            </a:r>
            <a:r>
              <a:rPr lang="en-GB" sz="2000" dirty="0" smtClean="0"/>
              <a:t>. 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1">
      <a:dk1>
        <a:srgbClr val="000066"/>
      </a:dk1>
      <a:lt1>
        <a:sysClr val="window" lastClr="FFFFFF"/>
      </a:lt1>
      <a:dk2>
        <a:srgbClr val="A9218F"/>
      </a:dk2>
      <a:lt2>
        <a:srgbClr val="DEDEDE"/>
      </a:lt2>
      <a:accent1>
        <a:srgbClr val="0099FF"/>
      </a:accent1>
      <a:accent2>
        <a:srgbClr val="0099FF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577</Words>
  <Application>Microsoft Office PowerPoint</Application>
  <PresentationFormat>On-screen Show (4:3)</PresentationFormat>
  <Paragraphs>148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         </vt:lpstr>
      <vt:lpstr>T:BUC Engagement Forum</vt:lpstr>
      <vt:lpstr>TEO Funding Programmes</vt:lpstr>
      <vt:lpstr>Our Children &amp; Young People</vt:lpstr>
      <vt:lpstr>Slide 5</vt:lpstr>
      <vt:lpstr>Our Shared Community</vt:lpstr>
      <vt:lpstr>Our Shared Community</vt:lpstr>
      <vt:lpstr>Our Safe Community </vt:lpstr>
      <vt:lpstr>Racial Equality </vt:lpstr>
      <vt:lpstr>Draft Programme for Government</vt:lpstr>
      <vt:lpstr>“We are a shared, welcoming and confident  society that respects diversity”</vt:lpstr>
      <vt:lpstr>Agenda</vt:lpstr>
      <vt:lpstr>  </vt:lpstr>
    </vt:vector>
  </TitlesOfParts>
  <Company>IT Assist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Together: Building a United Community Engagement Forum 20.09.16  Dr. Mark Browne Director of Strategic Policy, Equality &amp; Good Relations ,  The Executive Office.    </dc:title>
  <dc:creator>Lisa Morgan-Montgomery</dc:creator>
  <cp:lastModifiedBy>Mark Browne</cp:lastModifiedBy>
  <cp:revision>589</cp:revision>
  <dcterms:created xsi:type="dcterms:W3CDTF">2016-07-18T09:35:06Z</dcterms:created>
  <dcterms:modified xsi:type="dcterms:W3CDTF">2017-06-14T15:18:51Z</dcterms:modified>
</cp:coreProperties>
</file>