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6" r:id="rId5"/>
    <p:sldId id="270" r:id="rId6"/>
    <p:sldId id="257" r:id="rId7"/>
    <p:sldId id="277" r:id="rId8"/>
    <p:sldId id="273" r:id="rId9"/>
    <p:sldId id="281" r:id="rId10"/>
    <p:sldId id="282" r:id="rId11"/>
    <p:sldId id="264" r:id="rId12"/>
    <p:sldId id="265" r:id="rId13"/>
    <p:sldId id="266" r:id="rId14"/>
    <p:sldId id="279" r:id="rId15"/>
    <p:sldId id="283" r:id="rId16"/>
    <p:sldId id="275" r:id="rId17"/>
    <p:sldId id="267" r:id="rId18"/>
    <p:sldId id="276" r:id="rId19"/>
    <p:sldId id="278" r:id="rId20"/>
    <p:sldId id="280" r:id="rId21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79"/>
    <a:srgbClr val="FF3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33BBB3-4F90-44A5-AAB6-9D9DE6A79EEC}" v="13" dt="2026-09-28T16:04:59.7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71512" autoAdjust="0"/>
  </p:normalViewPr>
  <p:slideViewPr>
    <p:cSldViewPr snapToGrid="0">
      <p:cViewPr varScale="1">
        <p:scale>
          <a:sx n="84" d="100"/>
          <a:sy n="84" d="100"/>
        </p:scale>
        <p:origin x="40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a Pieterson" userId="ae22e681-ac2c-44bd-9104-ee2ec3ef1cd4" providerId="ADAL" clId="{0BEBECAB-BDB2-438D-A9B7-309C78C56C52}"/>
    <pc:docChg chg="undo redo custSel modSld">
      <pc:chgData name="Karina Pieterson" userId="ae22e681-ac2c-44bd-9104-ee2ec3ef1cd4" providerId="ADAL" clId="{0BEBECAB-BDB2-438D-A9B7-309C78C56C52}" dt="2026-09-28T16:14:17.906" v="1077" actId="1076"/>
      <pc:docMkLst>
        <pc:docMk/>
      </pc:docMkLst>
      <pc:sldChg chg="modSp mod">
        <pc:chgData name="Karina Pieterson" userId="ae22e681-ac2c-44bd-9104-ee2ec3ef1cd4" providerId="ADAL" clId="{0BEBECAB-BDB2-438D-A9B7-309C78C56C52}" dt="2026-09-24T10:27:42.369" v="3" actId="20577"/>
        <pc:sldMkLst>
          <pc:docMk/>
          <pc:sldMk cId="358381135" sldId="256"/>
        </pc:sldMkLst>
        <pc:spChg chg="mod">
          <ac:chgData name="Karina Pieterson" userId="ae22e681-ac2c-44bd-9104-ee2ec3ef1cd4" providerId="ADAL" clId="{0BEBECAB-BDB2-438D-A9B7-309C78C56C52}" dt="2026-09-24T10:27:42.369" v="3" actId="20577"/>
          <ac:spMkLst>
            <pc:docMk/>
            <pc:sldMk cId="358381135" sldId="256"/>
            <ac:spMk id="3" creationId="{00000000-0000-0000-0000-000000000000}"/>
          </ac:spMkLst>
        </pc:spChg>
      </pc:sldChg>
      <pc:sldChg chg="modSp mod">
        <pc:chgData name="Karina Pieterson" userId="ae22e681-ac2c-44bd-9104-ee2ec3ef1cd4" providerId="ADAL" clId="{0BEBECAB-BDB2-438D-A9B7-309C78C56C52}" dt="2026-09-24T11:17:06.004" v="173" actId="20577"/>
        <pc:sldMkLst>
          <pc:docMk/>
          <pc:sldMk cId="2349060804" sldId="257"/>
        </pc:sldMkLst>
        <pc:spChg chg="mod">
          <ac:chgData name="Karina Pieterson" userId="ae22e681-ac2c-44bd-9104-ee2ec3ef1cd4" providerId="ADAL" clId="{0BEBECAB-BDB2-438D-A9B7-309C78C56C52}" dt="2026-09-24T10:53:43.681" v="15" actId="20577"/>
          <ac:spMkLst>
            <pc:docMk/>
            <pc:sldMk cId="2349060804" sldId="257"/>
            <ac:spMk id="2" creationId="{00000000-0000-0000-0000-000000000000}"/>
          </ac:spMkLst>
        </pc:spChg>
        <pc:spChg chg="mod">
          <ac:chgData name="Karina Pieterson" userId="ae22e681-ac2c-44bd-9104-ee2ec3ef1cd4" providerId="ADAL" clId="{0BEBECAB-BDB2-438D-A9B7-309C78C56C52}" dt="2026-09-24T11:17:06.004" v="173" actId="20577"/>
          <ac:spMkLst>
            <pc:docMk/>
            <pc:sldMk cId="2349060804" sldId="257"/>
            <ac:spMk id="3" creationId="{00000000-0000-0000-0000-000000000000}"/>
          </ac:spMkLst>
        </pc:spChg>
        <pc:picChg chg="mod">
          <ac:chgData name="Karina Pieterson" userId="ae22e681-ac2c-44bd-9104-ee2ec3ef1cd4" providerId="ADAL" clId="{0BEBECAB-BDB2-438D-A9B7-309C78C56C52}" dt="2026-09-24T11:12:39.898" v="129" actId="1076"/>
          <ac:picMkLst>
            <pc:docMk/>
            <pc:sldMk cId="2349060804" sldId="257"/>
            <ac:picMk id="14" creationId="{2FEB096D-3880-0C16-C6DD-933C7ECBB576}"/>
          </ac:picMkLst>
        </pc:picChg>
      </pc:sldChg>
      <pc:sldChg chg="modSp mod">
        <pc:chgData name="Karina Pieterson" userId="ae22e681-ac2c-44bd-9104-ee2ec3ef1cd4" providerId="ADAL" clId="{0BEBECAB-BDB2-438D-A9B7-309C78C56C52}" dt="2026-09-24T11:34:47.610" v="404" actId="1076"/>
        <pc:sldMkLst>
          <pc:docMk/>
          <pc:sldMk cId="1874192256" sldId="264"/>
        </pc:sldMkLst>
        <pc:spChg chg="mod">
          <ac:chgData name="Karina Pieterson" userId="ae22e681-ac2c-44bd-9104-ee2ec3ef1cd4" providerId="ADAL" clId="{0BEBECAB-BDB2-438D-A9B7-309C78C56C52}" dt="2026-09-24T11:34:35.464" v="402" actId="255"/>
          <ac:spMkLst>
            <pc:docMk/>
            <pc:sldMk cId="1874192256" sldId="264"/>
            <ac:spMk id="3" creationId="{00000000-0000-0000-0000-000000000000}"/>
          </ac:spMkLst>
        </pc:spChg>
        <pc:picChg chg="mod">
          <ac:chgData name="Karina Pieterson" userId="ae22e681-ac2c-44bd-9104-ee2ec3ef1cd4" providerId="ADAL" clId="{0BEBECAB-BDB2-438D-A9B7-309C78C56C52}" dt="2026-09-24T11:34:47.610" v="404" actId="1076"/>
          <ac:picMkLst>
            <pc:docMk/>
            <pc:sldMk cId="1874192256" sldId="264"/>
            <ac:picMk id="12" creationId="{F6EDBF57-E5C1-8028-B5FE-C1601652E678}"/>
          </ac:picMkLst>
        </pc:picChg>
      </pc:sldChg>
      <pc:sldChg chg="modSp mod">
        <pc:chgData name="Karina Pieterson" userId="ae22e681-ac2c-44bd-9104-ee2ec3ef1cd4" providerId="ADAL" clId="{0BEBECAB-BDB2-438D-A9B7-309C78C56C52}" dt="2026-09-28T15:43:39.074" v="851" actId="27636"/>
        <pc:sldMkLst>
          <pc:docMk/>
          <pc:sldMk cId="2089255404" sldId="265"/>
        </pc:sldMkLst>
        <pc:spChg chg="mod">
          <ac:chgData name="Karina Pieterson" userId="ae22e681-ac2c-44bd-9104-ee2ec3ef1cd4" providerId="ADAL" clId="{0BEBECAB-BDB2-438D-A9B7-309C78C56C52}" dt="2026-09-28T15:43:39.074" v="851" actId="27636"/>
          <ac:spMkLst>
            <pc:docMk/>
            <pc:sldMk cId="2089255404" sldId="265"/>
            <ac:spMk id="15" creationId="{00000000-0000-0000-0000-000000000000}"/>
          </ac:spMkLst>
        </pc:spChg>
      </pc:sldChg>
      <pc:sldChg chg="delSp modSp mod">
        <pc:chgData name="Karina Pieterson" userId="ae22e681-ac2c-44bd-9104-ee2ec3ef1cd4" providerId="ADAL" clId="{0BEBECAB-BDB2-438D-A9B7-309C78C56C52}" dt="2026-09-28T16:11:38.972" v="1068" actId="14100"/>
        <pc:sldMkLst>
          <pc:docMk/>
          <pc:sldMk cId="700341836" sldId="266"/>
        </pc:sldMkLst>
        <pc:spChg chg="mod">
          <ac:chgData name="Karina Pieterson" userId="ae22e681-ac2c-44bd-9104-ee2ec3ef1cd4" providerId="ADAL" clId="{0BEBECAB-BDB2-438D-A9B7-309C78C56C52}" dt="2026-09-28T16:11:38.972" v="1068" actId="14100"/>
          <ac:spMkLst>
            <pc:docMk/>
            <pc:sldMk cId="700341836" sldId="266"/>
            <ac:spMk id="19" creationId="{00000000-0000-0000-0000-000000000000}"/>
          </ac:spMkLst>
        </pc:spChg>
        <pc:grpChg chg="mod">
          <ac:chgData name="Karina Pieterson" userId="ae22e681-ac2c-44bd-9104-ee2ec3ef1cd4" providerId="ADAL" clId="{0BEBECAB-BDB2-438D-A9B7-309C78C56C52}" dt="2026-09-28T15:58:54.581" v="937" actId="1076"/>
          <ac:grpSpMkLst>
            <pc:docMk/>
            <pc:sldMk cId="700341836" sldId="266"/>
            <ac:grpSpMk id="11" creationId="{E006F157-966E-29BC-F8D8-C803FBA8749B}"/>
          </ac:grpSpMkLst>
        </pc:grpChg>
        <pc:grpChg chg="mod">
          <ac:chgData name="Karina Pieterson" userId="ae22e681-ac2c-44bd-9104-ee2ec3ef1cd4" providerId="ADAL" clId="{0BEBECAB-BDB2-438D-A9B7-309C78C56C52}" dt="2026-09-28T15:59:24.881" v="939" actId="14100"/>
          <ac:grpSpMkLst>
            <pc:docMk/>
            <pc:sldMk cId="700341836" sldId="266"/>
            <ac:grpSpMk id="13" creationId="{26C82AD1-BB8C-5B9E-A184-ED0917C514ED}"/>
          </ac:grpSpMkLst>
        </pc:grpChg>
      </pc:sldChg>
      <pc:sldChg chg="modSp mod">
        <pc:chgData name="Karina Pieterson" userId="ae22e681-ac2c-44bd-9104-ee2ec3ef1cd4" providerId="ADAL" clId="{0BEBECAB-BDB2-438D-A9B7-309C78C56C52}" dt="2026-09-25T11:15:13.110" v="606" actId="27636"/>
        <pc:sldMkLst>
          <pc:docMk/>
          <pc:sldMk cId="3168652956" sldId="267"/>
        </pc:sldMkLst>
        <pc:spChg chg="mod">
          <ac:chgData name="Karina Pieterson" userId="ae22e681-ac2c-44bd-9104-ee2ec3ef1cd4" providerId="ADAL" clId="{0BEBECAB-BDB2-438D-A9B7-309C78C56C52}" dt="2026-09-25T11:15:13.110" v="606" actId="27636"/>
          <ac:spMkLst>
            <pc:docMk/>
            <pc:sldMk cId="3168652956" sldId="267"/>
            <ac:spMk id="15" creationId="{00000000-0000-0000-0000-000000000000}"/>
          </ac:spMkLst>
        </pc:spChg>
      </pc:sldChg>
      <pc:sldChg chg="modSp mod">
        <pc:chgData name="Karina Pieterson" userId="ae22e681-ac2c-44bd-9104-ee2ec3ef1cd4" providerId="ADAL" clId="{0BEBECAB-BDB2-438D-A9B7-309C78C56C52}" dt="2026-09-24T10:53:25.217" v="11" actId="20577"/>
        <pc:sldMkLst>
          <pc:docMk/>
          <pc:sldMk cId="595347756" sldId="270"/>
        </pc:sldMkLst>
        <pc:spChg chg="mod">
          <ac:chgData name="Karina Pieterson" userId="ae22e681-ac2c-44bd-9104-ee2ec3ef1cd4" providerId="ADAL" clId="{0BEBECAB-BDB2-438D-A9B7-309C78C56C52}" dt="2026-09-24T10:53:25.217" v="11" actId="20577"/>
          <ac:spMkLst>
            <pc:docMk/>
            <pc:sldMk cId="595347756" sldId="270"/>
            <ac:spMk id="17" creationId="{A6898F70-6F25-723D-B05D-D5B1F057E3FA}"/>
          </ac:spMkLst>
        </pc:spChg>
      </pc:sldChg>
      <pc:sldChg chg="modSp mod">
        <pc:chgData name="Karina Pieterson" userId="ae22e681-ac2c-44bd-9104-ee2ec3ef1cd4" providerId="ADAL" clId="{0BEBECAB-BDB2-438D-A9B7-309C78C56C52}" dt="2026-09-25T11:14:42.638" v="590" actId="20577"/>
        <pc:sldMkLst>
          <pc:docMk/>
          <pc:sldMk cId="27809036" sldId="276"/>
        </pc:sldMkLst>
        <pc:spChg chg="mod">
          <ac:chgData name="Karina Pieterson" userId="ae22e681-ac2c-44bd-9104-ee2ec3ef1cd4" providerId="ADAL" clId="{0BEBECAB-BDB2-438D-A9B7-309C78C56C52}" dt="2026-09-25T11:14:42.638" v="590" actId="20577"/>
          <ac:spMkLst>
            <pc:docMk/>
            <pc:sldMk cId="27809036" sldId="276"/>
            <ac:spMk id="16" creationId="{00000000-0000-0000-0000-000000000000}"/>
          </ac:spMkLst>
        </pc:spChg>
      </pc:sldChg>
      <pc:sldChg chg="modSp mod">
        <pc:chgData name="Karina Pieterson" userId="ae22e681-ac2c-44bd-9104-ee2ec3ef1cd4" providerId="ADAL" clId="{0BEBECAB-BDB2-438D-A9B7-309C78C56C52}" dt="2026-09-24T11:21:13.750" v="227" actId="1076"/>
        <pc:sldMkLst>
          <pc:docMk/>
          <pc:sldMk cId="2007350323" sldId="277"/>
        </pc:sldMkLst>
        <pc:spChg chg="mod">
          <ac:chgData name="Karina Pieterson" userId="ae22e681-ac2c-44bd-9104-ee2ec3ef1cd4" providerId="ADAL" clId="{0BEBECAB-BDB2-438D-A9B7-309C78C56C52}" dt="2026-09-24T11:19:25.856" v="221" actId="255"/>
          <ac:spMkLst>
            <pc:docMk/>
            <pc:sldMk cId="2007350323" sldId="277"/>
            <ac:spMk id="3" creationId="{00000000-0000-0000-0000-000000000000}"/>
          </ac:spMkLst>
        </pc:spChg>
        <pc:picChg chg="mod">
          <ac:chgData name="Karina Pieterson" userId="ae22e681-ac2c-44bd-9104-ee2ec3ef1cd4" providerId="ADAL" clId="{0BEBECAB-BDB2-438D-A9B7-309C78C56C52}" dt="2026-09-24T11:21:13.750" v="227" actId="1076"/>
          <ac:picMkLst>
            <pc:docMk/>
            <pc:sldMk cId="2007350323" sldId="277"/>
            <ac:picMk id="18" creationId="{E876846A-4E2B-C4FF-083D-F59C67003C3E}"/>
          </ac:picMkLst>
        </pc:picChg>
      </pc:sldChg>
      <pc:sldChg chg="modSp mod">
        <pc:chgData name="Karina Pieterson" userId="ae22e681-ac2c-44bd-9104-ee2ec3ef1cd4" providerId="ADAL" clId="{0BEBECAB-BDB2-438D-A9B7-309C78C56C52}" dt="2026-09-25T11:17:09.396" v="647" actId="20577"/>
        <pc:sldMkLst>
          <pc:docMk/>
          <pc:sldMk cId="464137781" sldId="279"/>
        </pc:sldMkLst>
        <pc:spChg chg="mod">
          <ac:chgData name="Karina Pieterson" userId="ae22e681-ac2c-44bd-9104-ee2ec3ef1cd4" providerId="ADAL" clId="{0BEBECAB-BDB2-438D-A9B7-309C78C56C52}" dt="2026-09-25T11:17:09.396" v="647" actId="20577"/>
          <ac:spMkLst>
            <pc:docMk/>
            <pc:sldMk cId="464137781" sldId="279"/>
            <ac:spMk id="2" creationId="{00000000-0000-0000-0000-000000000000}"/>
          </ac:spMkLst>
        </pc:spChg>
      </pc:sldChg>
      <pc:sldChg chg="addSp delSp modSp mod">
        <pc:chgData name="Karina Pieterson" userId="ae22e681-ac2c-44bd-9104-ee2ec3ef1cd4" providerId="ADAL" clId="{0BEBECAB-BDB2-438D-A9B7-309C78C56C52}" dt="2026-09-28T16:14:17.906" v="1077" actId="1076"/>
        <pc:sldMkLst>
          <pc:docMk/>
          <pc:sldMk cId="2984142824" sldId="280"/>
        </pc:sldMkLst>
        <pc:spChg chg="mod">
          <ac:chgData name="Karina Pieterson" userId="ae22e681-ac2c-44bd-9104-ee2ec3ef1cd4" providerId="ADAL" clId="{0BEBECAB-BDB2-438D-A9B7-309C78C56C52}" dt="2026-09-28T16:04:41.512" v="962" actId="1076"/>
          <ac:spMkLst>
            <pc:docMk/>
            <pc:sldMk cId="2984142824" sldId="280"/>
            <ac:spMk id="3" creationId="{00000000-0000-0000-0000-000000000000}"/>
          </ac:spMkLst>
        </pc:spChg>
        <pc:spChg chg="add mod">
          <ac:chgData name="Karina Pieterson" userId="ae22e681-ac2c-44bd-9104-ee2ec3ef1cd4" providerId="ADAL" clId="{0BEBECAB-BDB2-438D-A9B7-309C78C56C52}" dt="2026-09-28T16:09:14.773" v="1058" actId="1076"/>
          <ac:spMkLst>
            <pc:docMk/>
            <pc:sldMk cId="2984142824" sldId="280"/>
            <ac:spMk id="9" creationId="{25A57CF6-CEA5-7BE2-C010-3ABB937F0273}"/>
          </ac:spMkLst>
        </pc:spChg>
        <pc:picChg chg="add mod">
          <ac:chgData name="Karina Pieterson" userId="ae22e681-ac2c-44bd-9104-ee2ec3ef1cd4" providerId="ADAL" clId="{0BEBECAB-BDB2-438D-A9B7-309C78C56C52}" dt="2026-09-28T16:14:17.906" v="1077" actId="1076"/>
          <ac:picMkLst>
            <pc:docMk/>
            <pc:sldMk cId="2984142824" sldId="280"/>
            <ac:picMk id="7" creationId="{D7F3A18B-CA82-0FA3-4E8B-F2D3354EFFF9}"/>
          </ac:picMkLst>
        </pc:picChg>
        <pc:picChg chg="add mod">
          <ac:chgData name="Karina Pieterson" userId="ae22e681-ac2c-44bd-9104-ee2ec3ef1cd4" providerId="ADAL" clId="{0BEBECAB-BDB2-438D-A9B7-309C78C56C52}" dt="2026-09-28T16:09:19.184" v="1059" actId="1076"/>
          <ac:picMkLst>
            <pc:docMk/>
            <pc:sldMk cId="2984142824" sldId="280"/>
            <ac:picMk id="8" creationId="{DFEC17EA-A732-892B-FB39-C7365DA3791C}"/>
          </ac:picMkLst>
        </pc:picChg>
        <pc:picChg chg="add del mod">
          <ac:chgData name="Karina Pieterson" userId="ae22e681-ac2c-44bd-9104-ee2ec3ef1cd4" providerId="ADAL" clId="{0BEBECAB-BDB2-438D-A9B7-309C78C56C52}" dt="2026-09-28T16:13:52.361" v="1069" actId="478"/>
          <ac:picMkLst>
            <pc:docMk/>
            <pc:sldMk cId="2984142824" sldId="280"/>
            <ac:picMk id="10" creationId="{BFEB74A4-6C69-2650-11D6-63BB69CB2BB8}"/>
          </ac:picMkLst>
        </pc:picChg>
        <pc:picChg chg="mod">
          <ac:chgData name="Karina Pieterson" userId="ae22e681-ac2c-44bd-9104-ee2ec3ef1cd4" providerId="ADAL" clId="{0BEBECAB-BDB2-438D-A9B7-309C78C56C52}" dt="2026-09-28T16:03:44.911" v="950" actId="1076"/>
          <ac:picMkLst>
            <pc:docMk/>
            <pc:sldMk cId="2984142824" sldId="280"/>
            <ac:picMk id="12" creationId="{8B5FE490-B2F2-C213-7F0E-13A120D6EB88}"/>
          </ac:picMkLst>
        </pc:picChg>
      </pc:sldChg>
      <pc:sldChg chg="modSp mod">
        <pc:chgData name="Karina Pieterson" userId="ae22e681-ac2c-44bd-9104-ee2ec3ef1cd4" providerId="ADAL" clId="{0BEBECAB-BDB2-438D-A9B7-309C78C56C52}" dt="2026-09-24T11:27:30.532" v="246" actId="255"/>
        <pc:sldMkLst>
          <pc:docMk/>
          <pc:sldMk cId="2590631718" sldId="281"/>
        </pc:sldMkLst>
        <pc:spChg chg="mod">
          <ac:chgData name="Karina Pieterson" userId="ae22e681-ac2c-44bd-9104-ee2ec3ef1cd4" providerId="ADAL" clId="{0BEBECAB-BDB2-438D-A9B7-309C78C56C52}" dt="2026-09-24T11:27:30.532" v="246" actId="255"/>
          <ac:spMkLst>
            <pc:docMk/>
            <pc:sldMk cId="2590631718" sldId="281"/>
            <ac:spMk id="3" creationId="{00000000-0000-0000-0000-000000000000}"/>
          </ac:spMkLst>
        </pc:spChg>
      </pc:sldChg>
      <pc:sldChg chg="modSp mod">
        <pc:chgData name="Karina Pieterson" userId="ae22e681-ac2c-44bd-9104-ee2ec3ef1cd4" providerId="ADAL" clId="{0BEBECAB-BDB2-438D-A9B7-309C78C56C52}" dt="2026-09-24T11:29:51.146" v="271" actId="14100"/>
        <pc:sldMkLst>
          <pc:docMk/>
          <pc:sldMk cId="420634275" sldId="282"/>
        </pc:sldMkLst>
        <pc:spChg chg="mod">
          <ac:chgData name="Karina Pieterson" userId="ae22e681-ac2c-44bd-9104-ee2ec3ef1cd4" providerId="ADAL" clId="{0BEBECAB-BDB2-438D-A9B7-309C78C56C52}" dt="2026-09-24T11:29:51.146" v="271" actId="14100"/>
          <ac:spMkLst>
            <pc:docMk/>
            <pc:sldMk cId="420634275" sldId="282"/>
            <ac:spMk id="3" creationId="{00000000-0000-0000-0000-000000000000}"/>
          </ac:spMkLst>
        </pc:spChg>
      </pc:sldChg>
      <pc:sldChg chg="modSp mod">
        <pc:chgData name="Karina Pieterson" userId="ae22e681-ac2c-44bd-9104-ee2ec3ef1cd4" providerId="ADAL" clId="{0BEBECAB-BDB2-438D-A9B7-309C78C56C52}" dt="2026-09-25T11:16:34.285" v="643" actId="20577"/>
        <pc:sldMkLst>
          <pc:docMk/>
          <pc:sldMk cId="2900880172" sldId="283"/>
        </pc:sldMkLst>
        <pc:spChg chg="mod">
          <ac:chgData name="Karina Pieterson" userId="ae22e681-ac2c-44bd-9104-ee2ec3ef1cd4" providerId="ADAL" clId="{0BEBECAB-BDB2-438D-A9B7-309C78C56C52}" dt="2026-09-25T11:16:34.285" v="643" actId="20577"/>
          <ac:spMkLst>
            <pc:docMk/>
            <pc:sldMk cId="2900880172" sldId="283"/>
            <ac:spMk id="3" creationId="{CB187220-66C9-ECB4-5C23-CD9E22E398A0}"/>
          </ac:spMkLst>
        </pc:spChg>
      </pc:sldChg>
    </pc:docChg>
  </pc:docChgLst>
  <pc:docChgLst>
    <pc:chgData name="Michael McGlade" userId="a58d813d-ed45-4e01-a01e-1f09ad2abb93" providerId="ADAL" clId="{E5F885A5-E6BC-437D-8591-77E527A21B8B}"/>
    <pc:docChg chg="undo redo custSel addSld delSld modSld">
      <pc:chgData name="Michael McGlade" userId="a58d813d-ed45-4e01-a01e-1f09ad2abb93" providerId="ADAL" clId="{E5F885A5-E6BC-437D-8591-77E527A21B8B}" dt="2026-09-29T08:37:12.774" v="10" actId="732"/>
      <pc:docMkLst>
        <pc:docMk/>
      </pc:docMkLst>
      <pc:sldChg chg="modSp mod">
        <pc:chgData name="Michael McGlade" userId="a58d813d-ed45-4e01-a01e-1f09ad2abb93" providerId="ADAL" clId="{E5F885A5-E6BC-437D-8591-77E527A21B8B}" dt="2026-09-29T08:37:12.774" v="10" actId="732"/>
        <pc:sldMkLst>
          <pc:docMk/>
          <pc:sldMk cId="2984142824" sldId="280"/>
        </pc:sldMkLst>
        <pc:picChg chg="mod modCrop">
          <ac:chgData name="Michael McGlade" userId="a58d813d-ed45-4e01-a01e-1f09ad2abb93" providerId="ADAL" clId="{E5F885A5-E6BC-437D-8591-77E527A21B8B}" dt="2026-09-29T08:37:12.774" v="10" actId="732"/>
          <ac:picMkLst>
            <pc:docMk/>
            <pc:sldMk cId="2984142824" sldId="280"/>
            <ac:picMk id="7" creationId="{D7F3A18B-CA82-0FA3-4E8B-F2D3354EFFF9}"/>
          </ac:picMkLst>
        </pc:picChg>
      </pc:sldChg>
      <pc:sldChg chg="new add del">
        <pc:chgData name="Michael McGlade" userId="a58d813d-ed45-4e01-a01e-1f09ad2abb93" providerId="ADAL" clId="{E5F885A5-E6BC-437D-8591-77E527A21B8B}" dt="2026-09-29T08:35:07.631" v="9" actId="680"/>
        <pc:sldMkLst>
          <pc:docMk/>
          <pc:sldMk cId="734884286" sldId="284"/>
        </pc:sldMkLst>
      </pc:sldChg>
      <pc:sldChg chg="new del">
        <pc:chgData name="Michael McGlade" userId="a58d813d-ed45-4e01-a01e-1f09ad2abb93" providerId="ADAL" clId="{E5F885A5-E6BC-437D-8591-77E527A21B8B}" dt="2026-09-29T08:34:33.595" v="1" actId="680"/>
        <pc:sldMkLst>
          <pc:docMk/>
          <pc:sldMk cId="1496157120" sldId="284"/>
        </pc:sldMkLst>
      </pc:sldChg>
      <pc:sldChg chg="new del">
        <pc:chgData name="Michael McGlade" userId="a58d813d-ed45-4e01-a01e-1f09ad2abb93" providerId="ADAL" clId="{E5F885A5-E6BC-437D-8591-77E527A21B8B}" dt="2026-09-29T08:34:46.662" v="5" actId="680"/>
        <pc:sldMkLst>
          <pc:docMk/>
          <pc:sldMk cId="2260495797" sldId="284"/>
        </pc:sldMkLst>
      </pc:sldChg>
      <pc:sldChg chg="new del">
        <pc:chgData name="Michael McGlade" userId="a58d813d-ed45-4e01-a01e-1f09ad2abb93" providerId="ADAL" clId="{E5F885A5-E6BC-437D-8591-77E527A21B8B}" dt="2026-09-29T08:34:39.916" v="3" actId="680"/>
        <pc:sldMkLst>
          <pc:docMk/>
          <pc:sldMk cId="3219255048" sldId="28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5DFB44-6740-4E26-B727-1301E8143EE1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92BC2-A1B6-4BD7-AD7F-1CF60BB370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3997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0EA32-CE95-4375-9914-BEBEB0B7372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649ED-EBAF-4F19-B0F5-854FE8DAB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09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649ED-EBAF-4F19-B0F5-854FE8DABD0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734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649ED-EBAF-4F19-B0F5-854FE8DABD0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398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649ED-EBAF-4F19-B0F5-854FE8DABD0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377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649ED-EBAF-4F19-B0F5-854FE8DABD0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52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649ED-EBAF-4F19-B0F5-854FE8DABD0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486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649ED-EBAF-4F19-B0F5-854FE8DABD0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309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649ED-EBAF-4F19-B0F5-854FE8DABD0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569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649ED-EBAF-4F19-B0F5-854FE8DABD0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535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649ED-EBAF-4F19-B0F5-854FE8DABD0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3152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649ED-EBAF-4F19-B0F5-854FE8DABD0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315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649ED-EBAF-4F19-B0F5-854FE8DABD0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2899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82953-2063-FD1F-AFC8-F9AD5EFA6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87A735-06C9-6FAD-C464-41C3401DBA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E29678-D5E9-1339-2A88-DC37C35BF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9218D-2629-4EFB-FDA8-A311B6FAB1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649ED-EBAF-4F19-B0F5-854FE8DABD0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3704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649ED-EBAF-4F19-B0F5-854FE8DABD0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3152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649ED-EBAF-4F19-B0F5-854FE8DABD0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3421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649ED-EBAF-4F19-B0F5-854FE8DABD0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2865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649ED-EBAF-4F19-B0F5-854FE8DABD05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822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5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9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5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69" y="2160590"/>
            <a:ext cx="4184035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6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6" y="2737247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5" y="2737247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2" y="514926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5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9/29/2026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1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1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4" y="609601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1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2160590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4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5" y="6041364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4" y="6041364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mailto:bmcdonald@nicrc.org.uk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etomasso@nicrc.org.uk" TargetMode="External"/><Relationship Id="rId5" Type="http://schemas.openxmlformats.org/officeDocument/2006/relationships/hyperlink" Target="mailto:dmcnally@nicrc.org.uk" TargetMode="External"/><Relationship Id="rId4" Type="http://schemas.openxmlformats.org/officeDocument/2006/relationships/hyperlink" Target="mailto:kpieterson@nicrc.org.uk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7157" y="1851345"/>
            <a:ext cx="7766936" cy="1399715"/>
          </a:xfrm>
        </p:spPr>
        <p:txBody>
          <a:bodyPr/>
          <a:lstStyle/>
          <a:p>
            <a:pPr algn="ctr"/>
            <a:r>
              <a:rPr lang="en-GB" sz="8000" b="1" dirty="0">
                <a:solidFill>
                  <a:srgbClr val="003479"/>
                </a:solidFill>
              </a:rPr>
              <a:t>Welcome</a:t>
            </a:r>
            <a:r>
              <a:rPr lang="en-GB" sz="8000" b="1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1926" y="3606941"/>
            <a:ext cx="8219644" cy="806693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>
                <a:solidFill>
                  <a:srgbClr val="003479"/>
                </a:solidFill>
              </a:rPr>
              <a:t>CORE FUNDING SCHEME 2027 – 2028 </a:t>
            </a:r>
          </a:p>
        </p:txBody>
      </p:sp>
      <p:pic>
        <p:nvPicPr>
          <p:cNvPr id="1026" name="Picture 2" descr="https://www.community-relations.org.uk/sites/crc/files/media-files/CRC%20logo%202018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878" y="657459"/>
            <a:ext cx="2419350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2">
            <a:extLst>
              <a:ext uri="{FF2B5EF4-FFF2-40B4-BE49-F238E27FC236}">
                <a16:creationId xmlns:a16="http://schemas.microsoft.com/office/drawing/2014/main" id="{F74387FE-BAB3-728B-7B46-20AB55352421}"/>
              </a:ext>
            </a:extLst>
          </p:cNvPr>
          <p:cNvGrpSpPr/>
          <p:nvPr/>
        </p:nvGrpSpPr>
        <p:grpSpPr>
          <a:xfrm>
            <a:off x="0" y="4553893"/>
            <a:ext cx="12192000" cy="2236206"/>
            <a:chOff x="416577" y="639129"/>
            <a:chExt cx="1847249" cy="180119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391DC1DE-2CF5-D672-18F0-FC0D681417B0}"/>
                </a:ext>
              </a:extLst>
            </p:cNvPr>
            <p:cNvSpPr/>
            <p:nvPr/>
          </p:nvSpPr>
          <p:spPr>
            <a:xfrm>
              <a:off x="416577" y="639129"/>
              <a:ext cx="1847249" cy="180119"/>
            </a:xfrm>
            <a:custGeom>
              <a:avLst/>
              <a:gdLst/>
              <a:ahLst/>
              <a:cxnLst/>
              <a:rect l="l" t="t" r="r" b="b"/>
              <a:pathLst>
                <a:path w="2833290" h="744118">
                  <a:moveTo>
                    <a:pt x="0" y="0"/>
                  </a:moveTo>
                  <a:lnTo>
                    <a:pt x="2833290" y="0"/>
                  </a:lnTo>
                  <a:lnTo>
                    <a:pt x="2833290" y="744118"/>
                  </a:lnTo>
                  <a:lnTo>
                    <a:pt x="0" y="744118"/>
                  </a:lnTo>
                  <a:close/>
                </a:path>
              </a:pathLst>
            </a:custGeom>
            <a:blipFill>
              <a:blip r:embed="rId4"/>
              <a:stretch>
                <a:fillRect t="-55052" b="-88632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9DCCE6F1-BF03-7FE0-B93B-A6CA8EAACB49}"/>
              </a:ext>
            </a:extLst>
          </p:cNvPr>
          <p:cNvGrpSpPr/>
          <p:nvPr/>
        </p:nvGrpSpPr>
        <p:grpSpPr>
          <a:xfrm>
            <a:off x="11970774" y="0"/>
            <a:ext cx="221226" cy="2483319"/>
            <a:chOff x="0" y="0"/>
            <a:chExt cx="152400" cy="1710731"/>
          </a:xfrm>
        </p:grpSpPr>
        <p:sp>
          <p:nvSpPr>
            <p:cNvPr id="7" name="Freeform 15">
              <a:extLst>
                <a:ext uri="{FF2B5EF4-FFF2-40B4-BE49-F238E27FC236}">
                  <a16:creationId xmlns:a16="http://schemas.microsoft.com/office/drawing/2014/main" id="{571522BD-3999-A000-6194-4065891CB64D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16">
            <a:extLst>
              <a:ext uri="{FF2B5EF4-FFF2-40B4-BE49-F238E27FC236}">
                <a16:creationId xmlns:a16="http://schemas.microsoft.com/office/drawing/2014/main" id="{74933F70-C9B4-3967-00D8-9B3C4F0357F3}"/>
              </a:ext>
            </a:extLst>
          </p:cNvPr>
          <p:cNvGrpSpPr/>
          <p:nvPr/>
        </p:nvGrpSpPr>
        <p:grpSpPr>
          <a:xfrm rot="5400000">
            <a:off x="10618501" y="-1131045"/>
            <a:ext cx="221226" cy="2483319"/>
            <a:chOff x="0" y="0"/>
            <a:chExt cx="152400" cy="1710731"/>
          </a:xfrm>
        </p:grpSpPr>
        <p:sp>
          <p:nvSpPr>
            <p:cNvPr id="9" name="Freeform 17">
              <a:extLst>
                <a:ext uri="{FF2B5EF4-FFF2-40B4-BE49-F238E27FC236}">
                  <a16:creationId xmlns:a16="http://schemas.microsoft.com/office/drawing/2014/main" id="{6CD8EEF9-C5C0-4FED-C04C-F5DEBA045E9E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58381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16864"/>
          </a:xfrm>
        </p:spPr>
        <p:txBody>
          <a:bodyPr/>
          <a:lstStyle/>
          <a:p>
            <a:r>
              <a:rPr lang="en-GB" b="1" dirty="0">
                <a:solidFill>
                  <a:srgbClr val="003479"/>
                </a:solidFill>
              </a:rPr>
              <a:t>Introduction</a:t>
            </a:r>
            <a:r>
              <a:rPr lang="en-GB" dirty="0">
                <a:solidFill>
                  <a:srgbClr val="003479"/>
                </a:solidFill>
              </a:rPr>
              <a:t> </a:t>
            </a:r>
            <a:r>
              <a:rPr lang="en-GB" b="1" dirty="0">
                <a:solidFill>
                  <a:srgbClr val="003479"/>
                </a:solidFill>
              </a:rPr>
              <a:t>to the Programme</a:t>
            </a: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F61EBC0E-8A6B-0C31-C541-836A5695DDC6}"/>
              </a:ext>
            </a:extLst>
          </p:cNvPr>
          <p:cNvGrpSpPr/>
          <p:nvPr/>
        </p:nvGrpSpPr>
        <p:grpSpPr>
          <a:xfrm>
            <a:off x="9704717" y="78673"/>
            <a:ext cx="2377749" cy="1120399"/>
            <a:chOff x="0" y="0"/>
            <a:chExt cx="1333326" cy="701884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40333BC9-A35C-343A-402F-CF4734301426}"/>
                </a:ext>
              </a:extLst>
            </p:cNvPr>
            <p:cNvSpPr/>
            <p:nvPr/>
          </p:nvSpPr>
          <p:spPr>
            <a:xfrm>
              <a:off x="0" y="0"/>
              <a:ext cx="1333326" cy="701884"/>
            </a:xfrm>
            <a:custGeom>
              <a:avLst/>
              <a:gdLst/>
              <a:ahLst/>
              <a:cxnLst/>
              <a:rect l="l" t="t" r="r" b="b"/>
              <a:pathLst>
                <a:path w="1333326" h="701884">
                  <a:moveTo>
                    <a:pt x="0" y="0"/>
                  </a:moveTo>
                  <a:lnTo>
                    <a:pt x="1333326" y="0"/>
                  </a:lnTo>
                  <a:lnTo>
                    <a:pt x="1333326" y="701884"/>
                  </a:lnTo>
                  <a:lnTo>
                    <a:pt x="0" y="701884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FA8E01A7-D376-F337-B7C0-74D315D56078}"/>
              </a:ext>
            </a:extLst>
          </p:cNvPr>
          <p:cNvSpPr/>
          <p:nvPr/>
        </p:nvSpPr>
        <p:spPr>
          <a:xfrm>
            <a:off x="9885871" y="315856"/>
            <a:ext cx="2032199" cy="732296"/>
          </a:xfrm>
          <a:custGeom>
            <a:avLst/>
            <a:gdLst/>
            <a:ahLst/>
            <a:cxnLst/>
            <a:rect l="l" t="t" r="r" b="b"/>
            <a:pathLst>
              <a:path w="5016940" h="1535280">
                <a:moveTo>
                  <a:pt x="0" y="0"/>
                </a:moveTo>
                <a:lnTo>
                  <a:pt x="5016940" y="0"/>
                </a:lnTo>
                <a:lnTo>
                  <a:pt x="5016940" y="1535280"/>
                </a:lnTo>
                <a:lnTo>
                  <a:pt x="0" y="1535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69165C58-F7FC-D246-B34F-3702CA98ABF0}"/>
              </a:ext>
            </a:extLst>
          </p:cNvPr>
          <p:cNvGrpSpPr/>
          <p:nvPr/>
        </p:nvGrpSpPr>
        <p:grpSpPr>
          <a:xfrm rot="5400000">
            <a:off x="10730193" y="5505728"/>
            <a:ext cx="221226" cy="2483319"/>
            <a:chOff x="0" y="0"/>
            <a:chExt cx="152400" cy="1710731"/>
          </a:xfrm>
        </p:grpSpPr>
        <p:sp>
          <p:nvSpPr>
            <p:cNvPr id="10" name="Freeform 17">
              <a:extLst>
                <a:ext uri="{FF2B5EF4-FFF2-40B4-BE49-F238E27FC236}">
                  <a16:creationId xmlns:a16="http://schemas.microsoft.com/office/drawing/2014/main" id="{4432EE05-2904-EB4C-03FC-72B37DAF5C57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1" name="Group 14">
            <a:extLst>
              <a:ext uri="{FF2B5EF4-FFF2-40B4-BE49-F238E27FC236}">
                <a16:creationId xmlns:a16="http://schemas.microsoft.com/office/drawing/2014/main" id="{307AB138-4571-C310-D559-49442016128D}"/>
              </a:ext>
            </a:extLst>
          </p:cNvPr>
          <p:cNvGrpSpPr/>
          <p:nvPr/>
        </p:nvGrpSpPr>
        <p:grpSpPr>
          <a:xfrm>
            <a:off x="11971853" y="4374681"/>
            <a:ext cx="221226" cy="2483319"/>
            <a:chOff x="0" y="0"/>
            <a:chExt cx="152400" cy="1710731"/>
          </a:xfrm>
        </p:grpSpPr>
        <p:sp>
          <p:nvSpPr>
            <p:cNvPr id="12" name="Freeform 15">
              <a:extLst>
                <a:ext uri="{FF2B5EF4-FFF2-40B4-BE49-F238E27FC236}">
                  <a16:creationId xmlns:a16="http://schemas.microsoft.com/office/drawing/2014/main" id="{F5E25740-44BE-49A2-E53E-D31443671C02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3">
            <a:extLst>
              <a:ext uri="{FF2B5EF4-FFF2-40B4-BE49-F238E27FC236}">
                <a16:creationId xmlns:a16="http://schemas.microsoft.com/office/drawing/2014/main" id="{82EDD1DB-B876-2C3A-2C0E-89A37BD251E5}"/>
              </a:ext>
            </a:extLst>
          </p:cNvPr>
          <p:cNvGrpSpPr/>
          <p:nvPr/>
        </p:nvGrpSpPr>
        <p:grpSpPr>
          <a:xfrm>
            <a:off x="677333" y="1679140"/>
            <a:ext cx="10166071" cy="4354269"/>
            <a:chOff x="0" y="0"/>
            <a:chExt cx="3852761" cy="897985"/>
          </a:xfrm>
        </p:grpSpPr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B8E88E46-8D07-ADC4-00BB-F0E2EE361DB9}"/>
                </a:ext>
              </a:extLst>
            </p:cNvPr>
            <p:cNvSpPr/>
            <p:nvPr/>
          </p:nvSpPr>
          <p:spPr>
            <a:xfrm>
              <a:off x="0" y="0"/>
              <a:ext cx="3852761" cy="897985"/>
            </a:xfrm>
            <a:custGeom>
              <a:avLst/>
              <a:gdLst/>
              <a:ahLst/>
              <a:cxnLst/>
              <a:rect l="l" t="t" r="r" b="b"/>
              <a:pathLst>
                <a:path w="3852761" h="897985">
                  <a:moveTo>
                    <a:pt x="0" y="0"/>
                  </a:moveTo>
                  <a:lnTo>
                    <a:pt x="3852761" y="0"/>
                  </a:lnTo>
                  <a:lnTo>
                    <a:pt x="3852761" y="897985"/>
                  </a:lnTo>
                  <a:lnTo>
                    <a:pt x="0" y="897985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A6898F70-6F25-723D-B05D-D5B1F057E3FA}"/>
              </a:ext>
            </a:extLst>
          </p:cNvPr>
          <p:cNvSpPr txBox="1"/>
          <p:nvPr/>
        </p:nvSpPr>
        <p:spPr>
          <a:xfrm>
            <a:off x="1248754" y="2055781"/>
            <a:ext cx="9123989" cy="3600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bg1"/>
                </a:solidFill>
              </a:rPr>
              <a:t>NICRC is an ALB of The Executive Office (TEO) and administers this Core Funding Programme on its behalf.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GB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bg1"/>
                </a:solidFill>
              </a:rPr>
              <a:t>It complements funding provided by TEO and contributes to the delivery of Together: Building a United Community (T:BUC) priorities.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GB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bg1"/>
                </a:solidFill>
              </a:rPr>
              <a:t>Contributes towards salary and running costs for organisations with strategic importance in the delivery of community relations work in Northern Ireland.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GB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bg1"/>
                </a:solidFill>
              </a:rPr>
              <a:t>Focus of the scheme is to address sectarianism – need for very clear  details within the application.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GB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chemeClr val="bg1"/>
                </a:solidFill>
              </a:rPr>
              <a:t>Annual Programme budget of c£1.2 million  - Approx. £600k to allocate in this round</a:t>
            </a:r>
          </a:p>
        </p:txBody>
      </p:sp>
    </p:spTree>
    <p:extLst>
      <p:ext uri="{BB962C8B-B14F-4D97-AF65-F5344CB8AC3E}">
        <p14:creationId xmlns:p14="http://schemas.microsoft.com/office/powerpoint/2010/main" val="595347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981016" cy="72008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003479"/>
                </a:solidFill>
              </a:rPr>
              <a:t>Strategic Priorities for 2027-28 Core Funding</a:t>
            </a:r>
            <a:br>
              <a:rPr lang="en-GB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en-GB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en-GB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en-GB" b="1" dirty="0">
                <a:solidFill>
                  <a:schemeClr val="accent1">
                    <a:lumMod val="75000"/>
                  </a:schemeClr>
                </a:solidFill>
              </a:rPr>
            </a:b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2256" y="1329680"/>
            <a:ext cx="10525107" cy="53070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600" dirty="0">
                <a:solidFill>
                  <a:schemeClr val="tx1"/>
                </a:solidFill>
                <a:latin typeface="Trebuchet MS (Body)"/>
              </a:rPr>
              <a:t>The NICRC has produced Welcome Statements relating to the geographic reach and thematic impact of the types of supported work it would like to see for the 2027-28 period. </a:t>
            </a:r>
            <a:endParaRPr lang="en-GB" sz="1600" dirty="0">
              <a:latin typeface="Trebuchet MS (Body)"/>
            </a:endParaRPr>
          </a:p>
          <a:p>
            <a:pPr marL="0" indent="0">
              <a:buNone/>
            </a:pPr>
            <a:r>
              <a:rPr lang="en-GB" sz="2000" b="1" dirty="0">
                <a:solidFill>
                  <a:srgbClr val="003479"/>
                </a:solidFill>
                <a:latin typeface="Trebuchet MS (Body)"/>
              </a:rPr>
              <a:t>Geographic Impact</a:t>
            </a:r>
            <a:endParaRPr lang="en-GB" sz="2000" dirty="0">
              <a:solidFill>
                <a:srgbClr val="003479"/>
              </a:solidFill>
              <a:latin typeface="Trebuchet MS (Body)"/>
            </a:endParaRPr>
          </a:p>
          <a:p>
            <a:pPr marL="0" indent="0">
              <a:buNone/>
            </a:pPr>
            <a:r>
              <a:rPr lang="en-GB" sz="1600" dirty="0">
                <a:solidFill>
                  <a:schemeClr val="tx1"/>
                </a:solidFill>
                <a:latin typeface="Trebuchet MS (Body)"/>
              </a:rPr>
              <a:t>The NICRC would welcome applications which will deliver community relations programmes in the following areas:</a:t>
            </a:r>
          </a:p>
          <a:p>
            <a:pPr>
              <a:buClr>
                <a:srgbClr val="003479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  <a:latin typeface="Trebuchet MS (Body)"/>
                <a:ea typeface="Times New Roman" panose="02020603050405020304" pitchFamily="18" charset="0"/>
                <a:cs typeface="Times New Roman" panose="02020603050405020304" pitchFamily="18" charset="0"/>
              </a:rPr>
              <a:t>Ards and North Down</a:t>
            </a:r>
          </a:p>
          <a:p>
            <a:pPr>
              <a:buClr>
                <a:srgbClr val="003479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  <a:latin typeface="Trebuchet MS (Body)"/>
                <a:ea typeface="Times New Roman" panose="02020603050405020304" pitchFamily="18" charset="0"/>
                <a:cs typeface="Times New Roman" panose="02020603050405020304" pitchFamily="18" charset="0"/>
              </a:rPr>
              <a:t>Armagh, Banbridge &amp; Craigavon</a:t>
            </a:r>
            <a:endParaRPr lang="en-GB" sz="1600" dirty="0">
              <a:solidFill>
                <a:schemeClr val="tx1"/>
              </a:solidFill>
              <a:latin typeface="Trebuchet MS (Body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003479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  <a:latin typeface="Trebuchet MS (Body)"/>
                <a:ea typeface="Times New Roman" panose="02020603050405020304" pitchFamily="18" charset="0"/>
                <a:cs typeface="Times New Roman" panose="02020603050405020304" pitchFamily="18" charset="0"/>
              </a:rPr>
              <a:t>Belfast (East)</a:t>
            </a:r>
          </a:p>
          <a:p>
            <a:pPr>
              <a:buClr>
                <a:srgbClr val="003479"/>
              </a:buClr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/>
                </a:solidFill>
                <a:latin typeface="Trebuchet MS (Body)"/>
                <a:ea typeface="Times New Roman" panose="02020603050405020304" pitchFamily="18" charset="0"/>
                <a:cs typeface="Times New Roman" panose="02020603050405020304" pitchFamily="18" charset="0"/>
              </a:rPr>
              <a:t>Belfast (South)</a:t>
            </a:r>
          </a:p>
          <a:p>
            <a:pPr>
              <a:buClr>
                <a:srgbClr val="003479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  <a:latin typeface="Trebuchet MS (Body)"/>
                <a:ea typeface="Times New Roman" panose="02020603050405020304" pitchFamily="18" charset="0"/>
                <a:cs typeface="Times New Roman" panose="02020603050405020304" pitchFamily="18" charset="0"/>
              </a:rPr>
              <a:t>Lisburn and Castlereagh</a:t>
            </a:r>
            <a:endParaRPr lang="en-GB" sz="1600" dirty="0">
              <a:solidFill>
                <a:schemeClr val="tx1"/>
              </a:solidFill>
              <a:latin typeface="Trebuchet MS (Body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003479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  <a:latin typeface="Trebuchet MS (Body)"/>
                <a:ea typeface="Times New Roman" panose="02020603050405020304" pitchFamily="18" charset="0"/>
                <a:cs typeface="Times New Roman" panose="02020603050405020304" pitchFamily="18" charset="0"/>
              </a:rPr>
              <a:t>Mid &amp; East Antrim</a:t>
            </a:r>
          </a:p>
          <a:p>
            <a:pPr>
              <a:buClr>
                <a:srgbClr val="003479"/>
              </a:buClr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/>
                </a:solidFill>
                <a:latin typeface="Trebuchet MS (Body)"/>
                <a:ea typeface="Times New Roman" panose="02020603050405020304" pitchFamily="18" charset="0"/>
                <a:cs typeface="Times New Roman" panose="02020603050405020304" pitchFamily="18" charset="0"/>
              </a:rPr>
              <a:t>Mid-Ulster</a:t>
            </a:r>
          </a:p>
          <a:p>
            <a:pPr>
              <a:spcAft>
                <a:spcPts val="1000"/>
              </a:spcAft>
              <a:buClr>
                <a:srgbClr val="003479"/>
              </a:buClr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1"/>
                </a:solidFill>
                <a:latin typeface="Trebuchet MS (Body)"/>
                <a:ea typeface="Times New Roman" panose="02020603050405020304" pitchFamily="18" charset="0"/>
                <a:cs typeface="Times New Roman" panose="02020603050405020304" pitchFamily="18" charset="0"/>
              </a:rPr>
              <a:t>Newry, Mourne and Down</a:t>
            </a:r>
            <a:endParaRPr lang="en-GB" sz="1600" dirty="0">
              <a:solidFill>
                <a:schemeClr val="tx1"/>
              </a:solidFill>
              <a:latin typeface="Trebuchet MS (Body)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chemeClr val="tx1"/>
                </a:solidFill>
                <a:latin typeface="Trebuchet MS (Body)"/>
                <a:ea typeface="Calibri" panose="020F0502020204030204" pitchFamily="34" charset="0"/>
                <a:cs typeface="Times New Roman" panose="02020603050405020304" pitchFamily="18" charset="0"/>
              </a:rPr>
              <a:t>The NICRC also welcomes applications which will deliver community relations programmes in rural and/or border communities.</a:t>
            </a:r>
            <a:endParaRPr lang="en-GB" sz="1600" dirty="0">
              <a:solidFill>
                <a:schemeClr val="tx1"/>
              </a:solidFill>
              <a:latin typeface="Trebuchet MS (Body)"/>
            </a:endParaRPr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13EF18C1-5AFD-E451-CD01-68C43098E9D8}"/>
              </a:ext>
            </a:extLst>
          </p:cNvPr>
          <p:cNvGrpSpPr/>
          <p:nvPr/>
        </p:nvGrpSpPr>
        <p:grpSpPr>
          <a:xfrm>
            <a:off x="9704717" y="78673"/>
            <a:ext cx="2377749" cy="1120399"/>
            <a:chOff x="0" y="0"/>
            <a:chExt cx="1333326" cy="701884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982B5AB5-AAF8-3DCC-9A9C-83D8C0F6D68E}"/>
                </a:ext>
              </a:extLst>
            </p:cNvPr>
            <p:cNvSpPr/>
            <p:nvPr/>
          </p:nvSpPr>
          <p:spPr>
            <a:xfrm>
              <a:off x="0" y="0"/>
              <a:ext cx="1333326" cy="701884"/>
            </a:xfrm>
            <a:custGeom>
              <a:avLst/>
              <a:gdLst/>
              <a:ahLst/>
              <a:cxnLst/>
              <a:rect l="l" t="t" r="r" b="b"/>
              <a:pathLst>
                <a:path w="1333326" h="701884">
                  <a:moveTo>
                    <a:pt x="0" y="0"/>
                  </a:moveTo>
                  <a:lnTo>
                    <a:pt x="1333326" y="0"/>
                  </a:lnTo>
                  <a:lnTo>
                    <a:pt x="1333326" y="701884"/>
                  </a:lnTo>
                  <a:lnTo>
                    <a:pt x="0" y="701884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Freeform 8">
            <a:extLst>
              <a:ext uri="{FF2B5EF4-FFF2-40B4-BE49-F238E27FC236}">
                <a16:creationId xmlns:a16="http://schemas.microsoft.com/office/drawing/2014/main" id="{F7A96799-011F-124A-59E0-760261CCD2E1}"/>
              </a:ext>
            </a:extLst>
          </p:cNvPr>
          <p:cNvSpPr/>
          <p:nvPr/>
        </p:nvSpPr>
        <p:spPr>
          <a:xfrm>
            <a:off x="9885871" y="315856"/>
            <a:ext cx="2032199" cy="732296"/>
          </a:xfrm>
          <a:custGeom>
            <a:avLst/>
            <a:gdLst/>
            <a:ahLst/>
            <a:cxnLst/>
            <a:rect l="l" t="t" r="r" b="b"/>
            <a:pathLst>
              <a:path w="5016940" h="1535280">
                <a:moveTo>
                  <a:pt x="0" y="0"/>
                </a:moveTo>
                <a:lnTo>
                  <a:pt x="5016940" y="0"/>
                </a:lnTo>
                <a:lnTo>
                  <a:pt x="5016940" y="1535280"/>
                </a:lnTo>
                <a:lnTo>
                  <a:pt x="0" y="1535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4" name="Picture 13" descr="A blue outline of a map">
            <a:extLst>
              <a:ext uri="{FF2B5EF4-FFF2-40B4-BE49-F238E27FC236}">
                <a16:creationId xmlns:a16="http://schemas.microsoft.com/office/drawing/2014/main" id="{2FEB096D-3880-0C16-C6DD-933C7ECBB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3340" y="2838732"/>
            <a:ext cx="3234773" cy="2689588"/>
          </a:xfrm>
          <a:prstGeom prst="rect">
            <a:avLst/>
          </a:prstGeom>
        </p:spPr>
      </p:pic>
      <p:grpSp>
        <p:nvGrpSpPr>
          <p:cNvPr id="27" name="Group 16">
            <a:extLst>
              <a:ext uri="{FF2B5EF4-FFF2-40B4-BE49-F238E27FC236}">
                <a16:creationId xmlns:a16="http://schemas.microsoft.com/office/drawing/2014/main" id="{F7B933FF-CF34-CBD4-1167-2FE734277A05}"/>
              </a:ext>
            </a:extLst>
          </p:cNvPr>
          <p:cNvGrpSpPr/>
          <p:nvPr/>
        </p:nvGrpSpPr>
        <p:grpSpPr>
          <a:xfrm rot="5400000">
            <a:off x="10730193" y="5505728"/>
            <a:ext cx="221226" cy="2483319"/>
            <a:chOff x="0" y="0"/>
            <a:chExt cx="152400" cy="1710731"/>
          </a:xfrm>
        </p:grpSpPr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B3B8B236-02AA-FA6E-A58C-E8CB178EB54B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9" name="Group 14">
            <a:extLst>
              <a:ext uri="{FF2B5EF4-FFF2-40B4-BE49-F238E27FC236}">
                <a16:creationId xmlns:a16="http://schemas.microsoft.com/office/drawing/2014/main" id="{619212BF-C05A-0CED-B8B1-C78F457857AA}"/>
              </a:ext>
            </a:extLst>
          </p:cNvPr>
          <p:cNvGrpSpPr/>
          <p:nvPr/>
        </p:nvGrpSpPr>
        <p:grpSpPr>
          <a:xfrm>
            <a:off x="11971853" y="4374681"/>
            <a:ext cx="221226" cy="2483319"/>
            <a:chOff x="0" y="0"/>
            <a:chExt cx="152400" cy="1710731"/>
          </a:xfrm>
        </p:grpSpPr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A541AE78-DD17-C35A-EAE6-5A10123E00FE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349060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5983" y="636104"/>
            <a:ext cx="91241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000" b="1" dirty="0">
                <a:solidFill>
                  <a:srgbClr val="003479"/>
                </a:solidFill>
              </a:rPr>
              <a:t>Thematic Impact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7118" y="1323488"/>
            <a:ext cx="8145625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700" dirty="0"/>
              <a:t>The NICRC would welcome applications that support the following areas of activity:</a:t>
            </a:r>
          </a:p>
          <a:p>
            <a:endParaRPr lang="en-GB" sz="1700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sz="1700" dirty="0"/>
              <a:t>Developing understanding, tolerance, respect, networks of connection and community relations within and across communities.</a:t>
            </a:r>
            <a:endParaRPr lang="en-GB" sz="1700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sz="1700" dirty="0"/>
              <a:t>Involving the hardest to reach participants including those most impacted by sectarian and racist tensions and those that have not engaged or have had limited engagement in community relations work.</a:t>
            </a:r>
            <a:endParaRPr lang="en-GB" sz="1700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sz="1700" dirty="0"/>
              <a:t>Building confidence to engage with other identities.</a:t>
            </a:r>
            <a:endParaRPr lang="en-GB" sz="1700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sz="1700" dirty="0"/>
              <a:t>Integrating community relations into everyday life and other activities of social benefit.</a:t>
            </a:r>
            <a:endParaRPr lang="en-GB" sz="1700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sz="1700" dirty="0"/>
              <a:t>Networked delivery across area-based work.</a:t>
            </a:r>
            <a:endParaRPr lang="en-GB" sz="1700" dirty="0"/>
          </a:p>
          <a:p>
            <a:pPr marL="285750" indent="-285750">
              <a:buClr>
                <a:srgbClr val="003479"/>
              </a:buClr>
              <a:buFont typeface="Wingdings" panose="05000000000000000000" pitchFamily="2" charset="2"/>
              <a:buChar char="§"/>
            </a:pPr>
            <a:endParaRPr lang="en-GB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AAA3F56D-E9B1-289B-F2FA-ECFF3A173496}"/>
              </a:ext>
            </a:extLst>
          </p:cNvPr>
          <p:cNvGrpSpPr/>
          <p:nvPr/>
        </p:nvGrpSpPr>
        <p:grpSpPr>
          <a:xfrm>
            <a:off x="9704717" y="87299"/>
            <a:ext cx="2377749" cy="1120399"/>
            <a:chOff x="0" y="0"/>
            <a:chExt cx="1333326" cy="70188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29FBD16-574E-2123-CD58-B9A37A63F621}"/>
                </a:ext>
              </a:extLst>
            </p:cNvPr>
            <p:cNvSpPr/>
            <p:nvPr/>
          </p:nvSpPr>
          <p:spPr>
            <a:xfrm>
              <a:off x="0" y="0"/>
              <a:ext cx="1333326" cy="701884"/>
            </a:xfrm>
            <a:custGeom>
              <a:avLst/>
              <a:gdLst/>
              <a:ahLst/>
              <a:cxnLst/>
              <a:rect l="l" t="t" r="r" b="b"/>
              <a:pathLst>
                <a:path w="1333326" h="701884">
                  <a:moveTo>
                    <a:pt x="0" y="0"/>
                  </a:moveTo>
                  <a:lnTo>
                    <a:pt x="1333326" y="0"/>
                  </a:lnTo>
                  <a:lnTo>
                    <a:pt x="1333326" y="701884"/>
                  </a:lnTo>
                  <a:lnTo>
                    <a:pt x="0" y="701884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73B8D1C3-BC31-C410-EA1E-93812CEC2449}"/>
              </a:ext>
            </a:extLst>
          </p:cNvPr>
          <p:cNvSpPr/>
          <p:nvPr/>
        </p:nvSpPr>
        <p:spPr>
          <a:xfrm>
            <a:off x="9885871" y="324482"/>
            <a:ext cx="2032199" cy="732296"/>
          </a:xfrm>
          <a:custGeom>
            <a:avLst/>
            <a:gdLst/>
            <a:ahLst/>
            <a:cxnLst/>
            <a:rect l="l" t="t" r="r" b="b"/>
            <a:pathLst>
              <a:path w="5016940" h="1535280">
                <a:moveTo>
                  <a:pt x="0" y="0"/>
                </a:moveTo>
                <a:lnTo>
                  <a:pt x="5016940" y="0"/>
                </a:lnTo>
                <a:lnTo>
                  <a:pt x="5016940" y="1535280"/>
                </a:lnTo>
                <a:lnTo>
                  <a:pt x="0" y="1535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1" name="Group 16">
            <a:extLst>
              <a:ext uri="{FF2B5EF4-FFF2-40B4-BE49-F238E27FC236}">
                <a16:creationId xmlns:a16="http://schemas.microsoft.com/office/drawing/2014/main" id="{EF9C5110-C396-143E-F2E9-DB0861D0F563}"/>
              </a:ext>
            </a:extLst>
          </p:cNvPr>
          <p:cNvGrpSpPr/>
          <p:nvPr/>
        </p:nvGrpSpPr>
        <p:grpSpPr>
          <a:xfrm rot="5400000">
            <a:off x="10730193" y="5505728"/>
            <a:ext cx="221226" cy="2483319"/>
            <a:chOff x="0" y="0"/>
            <a:chExt cx="152400" cy="1710731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A623DFCB-E993-CF9A-7CE0-18DE7B80C8BE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3" name="Group 14">
            <a:extLst>
              <a:ext uri="{FF2B5EF4-FFF2-40B4-BE49-F238E27FC236}">
                <a16:creationId xmlns:a16="http://schemas.microsoft.com/office/drawing/2014/main" id="{0099A764-9965-BDE2-1958-57CC77CEC070}"/>
              </a:ext>
            </a:extLst>
          </p:cNvPr>
          <p:cNvGrpSpPr/>
          <p:nvPr/>
        </p:nvGrpSpPr>
        <p:grpSpPr>
          <a:xfrm>
            <a:off x="11971853" y="4374681"/>
            <a:ext cx="221226" cy="2483319"/>
            <a:chOff x="0" y="0"/>
            <a:chExt cx="152400" cy="1710731"/>
          </a:xfrm>
        </p:grpSpPr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21E9F17F-56F2-AC1C-D561-8156AB91A9E7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18" name="Picture 17" descr="A group of icons with text">
            <a:extLst>
              <a:ext uri="{FF2B5EF4-FFF2-40B4-BE49-F238E27FC236}">
                <a16:creationId xmlns:a16="http://schemas.microsoft.com/office/drawing/2014/main" id="{E876846A-4E2B-C4FF-083D-F59C67003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691" y="4700781"/>
            <a:ext cx="6876662" cy="1667462"/>
          </a:xfrm>
          <a:prstGeom prst="rect">
            <a:avLst/>
          </a:prstGeom>
        </p:spPr>
      </p:pic>
      <p:pic>
        <p:nvPicPr>
          <p:cNvPr id="20" name="Picture 19" descr="A blue circle with a white hand shaking">
            <a:extLst>
              <a:ext uri="{FF2B5EF4-FFF2-40B4-BE49-F238E27FC236}">
                <a16:creationId xmlns:a16="http://schemas.microsoft.com/office/drawing/2014/main" id="{41547CC5-E13A-F565-3A15-AD814FE07E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0104" y="2446520"/>
            <a:ext cx="1380974" cy="147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50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49569"/>
          </a:xfrm>
        </p:spPr>
        <p:txBody>
          <a:bodyPr/>
          <a:lstStyle/>
          <a:p>
            <a:r>
              <a:rPr lang="en-GB" b="1" dirty="0">
                <a:solidFill>
                  <a:srgbClr val="003479"/>
                </a:solidFill>
              </a:rPr>
              <a:t>Checking stage (prior to assessment)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3D0C682E-1156-9466-DDD0-242A62485E85}"/>
              </a:ext>
            </a:extLst>
          </p:cNvPr>
          <p:cNvGrpSpPr/>
          <p:nvPr/>
        </p:nvGrpSpPr>
        <p:grpSpPr>
          <a:xfrm>
            <a:off x="9704717" y="78673"/>
            <a:ext cx="2377749" cy="1120399"/>
            <a:chOff x="0" y="0"/>
            <a:chExt cx="1333326" cy="70188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DE52C52-872B-64BC-D561-5EF6B86EA801}"/>
                </a:ext>
              </a:extLst>
            </p:cNvPr>
            <p:cNvSpPr/>
            <p:nvPr/>
          </p:nvSpPr>
          <p:spPr>
            <a:xfrm>
              <a:off x="0" y="0"/>
              <a:ext cx="1333326" cy="701884"/>
            </a:xfrm>
            <a:custGeom>
              <a:avLst/>
              <a:gdLst/>
              <a:ahLst/>
              <a:cxnLst/>
              <a:rect l="l" t="t" r="r" b="b"/>
              <a:pathLst>
                <a:path w="1333326" h="701884">
                  <a:moveTo>
                    <a:pt x="0" y="0"/>
                  </a:moveTo>
                  <a:lnTo>
                    <a:pt x="1333326" y="0"/>
                  </a:lnTo>
                  <a:lnTo>
                    <a:pt x="1333326" y="701884"/>
                  </a:lnTo>
                  <a:lnTo>
                    <a:pt x="0" y="701884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C2A39B26-19DB-57EB-33B0-D1A73C388E36}"/>
              </a:ext>
            </a:extLst>
          </p:cNvPr>
          <p:cNvSpPr/>
          <p:nvPr/>
        </p:nvSpPr>
        <p:spPr>
          <a:xfrm>
            <a:off x="9885871" y="315856"/>
            <a:ext cx="2032199" cy="732296"/>
          </a:xfrm>
          <a:custGeom>
            <a:avLst/>
            <a:gdLst/>
            <a:ahLst/>
            <a:cxnLst/>
            <a:rect l="l" t="t" r="r" b="b"/>
            <a:pathLst>
              <a:path w="5016940" h="1535280">
                <a:moveTo>
                  <a:pt x="0" y="0"/>
                </a:moveTo>
                <a:lnTo>
                  <a:pt x="5016940" y="0"/>
                </a:lnTo>
                <a:lnTo>
                  <a:pt x="5016940" y="1535280"/>
                </a:lnTo>
                <a:lnTo>
                  <a:pt x="0" y="1535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1" name="Group 3">
            <a:extLst>
              <a:ext uri="{FF2B5EF4-FFF2-40B4-BE49-F238E27FC236}">
                <a16:creationId xmlns:a16="http://schemas.microsoft.com/office/drawing/2014/main" id="{4B840575-1E19-29E2-46B2-CDF17C8C28BE}"/>
              </a:ext>
            </a:extLst>
          </p:cNvPr>
          <p:cNvGrpSpPr/>
          <p:nvPr/>
        </p:nvGrpSpPr>
        <p:grpSpPr>
          <a:xfrm>
            <a:off x="767751" y="1559170"/>
            <a:ext cx="10092906" cy="4384430"/>
            <a:chOff x="114393" y="145632"/>
            <a:chExt cx="3852761" cy="897985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4EAD3EEE-A457-9BDB-27A2-0F6166634A10}"/>
                </a:ext>
              </a:extLst>
            </p:cNvPr>
            <p:cNvSpPr/>
            <p:nvPr/>
          </p:nvSpPr>
          <p:spPr>
            <a:xfrm>
              <a:off x="114393" y="145632"/>
              <a:ext cx="3852761" cy="897985"/>
            </a:xfrm>
            <a:custGeom>
              <a:avLst/>
              <a:gdLst/>
              <a:ahLst/>
              <a:cxnLst/>
              <a:rect l="l" t="t" r="r" b="b"/>
              <a:pathLst>
                <a:path w="3852761" h="897985">
                  <a:moveTo>
                    <a:pt x="0" y="0"/>
                  </a:moveTo>
                  <a:lnTo>
                    <a:pt x="3852761" y="0"/>
                  </a:lnTo>
                  <a:lnTo>
                    <a:pt x="3852761" y="897985"/>
                  </a:lnTo>
                  <a:lnTo>
                    <a:pt x="0" y="897985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1043795" y="1768415"/>
            <a:ext cx="9445925" cy="4175185"/>
          </a:xfrm>
        </p:spPr>
        <p:txBody>
          <a:bodyPr>
            <a:normAutofit/>
          </a:bodyPr>
          <a:lstStyle/>
          <a:p>
            <a:pPr lvl="0">
              <a:lnSpc>
                <a:spcPct val="110000"/>
              </a:lnSpc>
              <a:buClr>
                <a:schemeClr val="bg1"/>
              </a:buClr>
            </a:pPr>
            <a:r>
              <a:rPr lang="en-GB" dirty="0">
                <a:solidFill>
                  <a:schemeClr val="bg1"/>
                </a:solidFill>
              </a:rPr>
              <a:t>Is the organisation legally able to operate in Northern Ireland?</a:t>
            </a:r>
          </a:p>
          <a:p>
            <a:pPr lvl="0">
              <a:lnSpc>
                <a:spcPct val="110000"/>
              </a:lnSpc>
              <a:buClr>
                <a:schemeClr val="bg1"/>
              </a:buClr>
            </a:pPr>
            <a:r>
              <a:rPr lang="en-GB" dirty="0">
                <a:solidFill>
                  <a:schemeClr val="bg1"/>
                </a:solidFill>
              </a:rPr>
              <a:t>Is the organisation financially viable?</a:t>
            </a:r>
          </a:p>
          <a:p>
            <a:pPr lvl="0">
              <a:lnSpc>
                <a:spcPct val="110000"/>
              </a:lnSpc>
              <a:buClr>
                <a:schemeClr val="bg1"/>
              </a:buClr>
            </a:pPr>
            <a:r>
              <a:rPr lang="en-GB" dirty="0">
                <a:solidFill>
                  <a:schemeClr val="bg1"/>
                </a:solidFill>
              </a:rPr>
              <a:t>Is there clear demonstration that robust financial and reporting systems are in place?</a:t>
            </a:r>
          </a:p>
          <a:p>
            <a:pPr lvl="0">
              <a:lnSpc>
                <a:spcPct val="110000"/>
              </a:lnSpc>
              <a:buClr>
                <a:schemeClr val="bg1"/>
              </a:buClr>
            </a:pPr>
            <a:r>
              <a:rPr lang="en-GB" dirty="0">
                <a:solidFill>
                  <a:schemeClr val="bg1"/>
                </a:solidFill>
              </a:rPr>
              <a:t>Is there an adequate Community Relations/ Good Relations or Equality Policy in operation?</a:t>
            </a:r>
          </a:p>
          <a:p>
            <a:pPr lvl="0">
              <a:lnSpc>
                <a:spcPct val="110000"/>
              </a:lnSpc>
              <a:buClr>
                <a:schemeClr val="bg1"/>
              </a:buClr>
            </a:pPr>
            <a:r>
              <a:rPr lang="en-GB" dirty="0">
                <a:solidFill>
                  <a:schemeClr val="bg1"/>
                </a:solidFill>
              </a:rPr>
              <a:t>Has the applicant completed the form fully and provided all correct documentation as required in the Additional Information and Declaration section of the application?</a:t>
            </a:r>
          </a:p>
          <a:p>
            <a:pPr lvl="0">
              <a:lnSpc>
                <a:spcPct val="110000"/>
              </a:lnSpc>
              <a:buClr>
                <a:schemeClr val="bg1"/>
              </a:buClr>
            </a:pPr>
            <a:r>
              <a:rPr lang="en-GB" dirty="0">
                <a:solidFill>
                  <a:schemeClr val="bg1"/>
                </a:solidFill>
              </a:rPr>
              <a:t>Does the work described in the applicants work plan meet the specific remit of this funding Programme</a:t>
            </a:r>
          </a:p>
          <a:p>
            <a:pPr lvl="0">
              <a:lnSpc>
                <a:spcPct val="110000"/>
              </a:lnSpc>
              <a:buClr>
                <a:schemeClr val="bg1"/>
              </a:buClr>
            </a:pPr>
            <a:r>
              <a:rPr lang="en-GB" dirty="0">
                <a:solidFill>
                  <a:schemeClr val="bg1"/>
                </a:solidFill>
              </a:rPr>
              <a:t>Are the proposed beneficiaries all Northern Ireland based?</a:t>
            </a:r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ABC7E19B-65C4-E028-79FB-909D4EE8935C}"/>
              </a:ext>
            </a:extLst>
          </p:cNvPr>
          <p:cNvGrpSpPr/>
          <p:nvPr/>
        </p:nvGrpSpPr>
        <p:grpSpPr>
          <a:xfrm rot="5400000">
            <a:off x="10730193" y="5505728"/>
            <a:ext cx="221226" cy="2483319"/>
            <a:chOff x="0" y="0"/>
            <a:chExt cx="152400" cy="1710731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50685C33-B21D-5AA6-5159-02763D29BEF2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8" name="Group 14">
            <a:extLst>
              <a:ext uri="{FF2B5EF4-FFF2-40B4-BE49-F238E27FC236}">
                <a16:creationId xmlns:a16="http://schemas.microsoft.com/office/drawing/2014/main" id="{9449AE11-B892-021E-DFB4-1625754FD8EC}"/>
              </a:ext>
            </a:extLst>
          </p:cNvPr>
          <p:cNvGrpSpPr/>
          <p:nvPr/>
        </p:nvGrpSpPr>
        <p:grpSpPr>
          <a:xfrm>
            <a:off x="11971853" y="4374681"/>
            <a:ext cx="221226" cy="2483319"/>
            <a:chOff x="0" y="0"/>
            <a:chExt cx="152400" cy="1710731"/>
          </a:xfrm>
        </p:grpSpPr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EC4248D5-84FE-1F34-5DF5-06B7F162DBF3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062048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87355"/>
          </a:xfrm>
        </p:spPr>
        <p:txBody>
          <a:bodyPr/>
          <a:lstStyle/>
          <a:p>
            <a:r>
              <a:rPr lang="en-GB" b="1" dirty="0">
                <a:solidFill>
                  <a:srgbClr val="003479"/>
                </a:solidFill>
              </a:rPr>
              <a:t>What We Fund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90261"/>
            <a:ext cx="9924274" cy="5187821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GB" sz="2000" b="1" dirty="0">
                <a:solidFill>
                  <a:srgbClr val="003479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Salary Costs</a:t>
            </a:r>
          </a:p>
          <a:p>
            <a:pPr>
              <a:lnSpc>
                <a:spcPct val="115000"/>
              </a:lnSpc>
              <a:buClr>
                <a:srgbClr val="003479"/>
              </a:buClr>
            </a:pPr>
            <a:r>
              <a:rPr lang="en-GB" sz="17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For those posts that are directly described in the work plan and should primarily deliver community relations related activity.</a:t>
            </a:r>
          </a:p>
          <a:p>
            <a:pPr>
              <a:lnSpc>
                <a:spcPct val="100000"/>
              </a:lnSpc>
              <a:buClr>
                <a:srgbClr val="003479"/>
              </a:buClr>
            </a:pPr>
            <a:r>
              <a:rPr lang="en-GB" sz="1700" dirty="0">
                <a:latin typeface="+mj-lt"/>
              </a:rPr>
              <a:t>Finance/admin costs will be supported for a maximum of 2 full days salary per week and up to a maximum of £7,500 (total requested from CRC).</a:t>
            </a:r>
            <a:endParaRPr lang="en-GB" sz="17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Clr>
                <a:srgbClr val="003479"/>
              </a:buClr>
            </a:pPr>
            <a:r>
              <a:rPr lang="en-GB" sz="17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This Programme will only provide </a:t>
            </a:r>
            <a:r>
              <a:rPr lang="en-GB" sz="17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up to a maximum of 90% of salary costs</a:t>
            </a:r>
            <a:r>
              <a:rPr lang="en-GB" sz="17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</a:rPr>
              <a:t>. </a:t>
            </a:r>
            <a:endParaRPr lang="en-GB" sz="1700" dirty="0">
              <a:solidFill>
                <a:schemeClr val="accent1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endParaRPr lang="en-GB" sz="200" b="1" dirty="0">
              <a:solidFill>
                <a:srgbClr val="003479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GB" sz="2000" b="1" dirty="0">
                <a:solidFill>
                  <a:srgbClr val="003479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Associated Organisational Running Costs</a:t>
            </a:r>
          </a:p>
          <a:p>
            <a:pPr algn="just">
              <a:buClr>
                <a:srgbClr val="003479"/>
              </a:buClr>
            </a:pPr>
            <a:r>
              <a:rPr lang="en-US" sz="1700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Mileage associated with the salaried post requested (up to a maximum of 0.45p per mile)</a:t>
            </a:r>
            <a:endParaRPr lang="en-GB" sz="1700" dirty="0">
              <a:solidFill>
                <a:schemeClr val="tx1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rgbClr val="003479"/>
              </a:buClr>
            </a:pPr>
            <a:r>
              <a:rPr lang="en-US" sz="1700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Rent</a:t>
            </a:r>
            <a:endParaRPr lang="en-GB" sz="1700" dirty="0">
              <a:solidFill>
                <a:schemeClr val="tx1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rgbClr val="003479"/>
              </a:buClr>
            </a:pPr>
            <a:r>
              <a:rPr lang="en-US" sz="1700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Heat and Light</a:t>
            </a:r>
            <a:endParaRPr lang="en-GB" sz="1700" dirty="0">
              <a:solidFill>
                <a:schemeClr val="tx1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rgbClr val="003479"/>
              </a:buClr>
            </a:pPr>
            <a:r>
              <a:rPr lang="en-US" sz="1700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Telephone/Internet (landline costs only)</a:t>
            </a:r>
            <a:endParaRPr lang="en-GB" sz="1700" dirty="0">
              <a:solidFill>
                <a:schemeClr val="tx1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rgbClr val="003479"/>
              </a:buClr>
            </a:pPr>
            <a:r>
              <a:rPr lang="en-US" sz="1700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Insurance</a:t>
            </a:r>
            <a:endParaRPr lang="en-GB" sz="17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GB" sz="1900" b="1" dirty="0">
                <a:solidFill>
                  <a:schemeClr val="bg1"/>
                </a:solidFill>
                <a:highlight>
                  <a:srgbClr val="003479"/>
                </a:highligh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Please note the total running costs cannot exceed 25% of the total grant requested.</a:t>
            </a:r>
          </a:p>
          <a:p>
            <a:pPr marL="0" indent="0">
              <a:lnSpc>
                <a:spcPct val="115000"/>
              </a:lnSpc>
              <a:buNone/>
            </a:pPr>
            <a:endParaRPr lang="en-GB" sz="16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6CC44C87-5CC9-D423-BB67-AD2FF0709C31}"/>
              </a:ext>
            </a:extLst>
          </p:cNvPr>
          <p:cNvGrpSpPr/>
          <p:nvPr/>
        </p:nvGrpSpPr>
        <p:grpSpPr>
          <a:xfrm>
            <a:off x="9704717" y="78673"/>
            <a:ext cx="2377749" cy="1120399"/>
            <a:chOff x="0" y="0"/>
            <a:chExt cx="1333326" cy="70188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30A2C8A-BE4B-24DF-25D0-5EE2E536CC06}"/>
                </a:ext>
              </a:extLst>
            </p:cNvPr>
            <p:cNvSpPr/>
            <p:nvPr/>
          </p:nvSpPr>
          <p:spPr>
            <a:xfrm>
              <a:off x="0" y="0"/>
              <a:ext cx="1333326" cy="701884"/>
            </a:xfrm>
            <a:custGeom>
              <a:avLst/>
              <a:gdLst/>
              <a:ahLst/>
              <a:cxnLst/>
              <a:rect l="l" t="t" r="r" b="b"/>
              <a:pathLst>
                <a:path w="1333326" h="701884">
                  <a:moveTo>
                    <a:pt x="0" y="0"/>
                  </a:moveTo>
                  <a:lnTo>
                    <a:pt x="1333326" y="0"/>
                  </a:lnTo>
                  <a:lnTo>
                    <a:pt x="1333326" y="701884"/>
                  </a:lnTo>
                  <a:lnTo>
                    <a:pt x="0" y="701884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E24F3D12-3E7F-34BF-EE9D-2254C7E25993}"/>
              </a:ext>
            </a:extLst>
          </p:cNvPr>
          <p:cNvSpPr/>
          <p:nvPr/>
        </p:nvSpPr>
        <p:spPr>
          <a:xfrm>
            <a:off x="9885871" y="315856"/>
            <a:ext cx="2032199" cy="732296"/>
          </a:xfrm>
          <a:custGeom>
            <a:avLst/>
            <a:gdLst/>
            <a:ahLst/>
            <a:cxnLst/>
            <a:rect l="l" t="t" r="r" b="b"/>
            <a:pathLst>
              <a:path w="5016940" h="1535280">
                <a:moveTo>
                  <a:pt x="0" y="0"/>
                </a:moveTo>
                <a:lnTo>
                  <a:pt x="5016940" y="0"/>
                </a:lnTo>
                <a:lnTo>
                  <a:pt x="5016940" y="1535280"/>
                </a:lnTo>
                <a:lnTo>
                  <a:pt x="0" y="1535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2" name="Picture 11" descr="A blue circle with a white symbol on it">
            <a:extLst>
              <a:ext uri="{FF2B5EF4-FFF2-40B4-BE49-F238E27FC236}">
                <a16:creationId xmlns:a16="http://schemas.microsoft.com/office/drawing/2014/main" id="{E89AF5A5-D28B-F021-8669-60F2F2A83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1615" y="315857"/>
            <a:ext cx="1198160" cy="1198160"/>
          </a:xfrm>
          <a:prstGeom prst="rect">
            <a:avLst/>
          </a:prstGeom>
        </p:spPr>
      </p:pic>
      <p:grpSp>
        <p:nvGrpSpPr>
          <p:cNvPr id="13" name="Group 16">
            <a:extLst>
              <a:ext uri="{FF2B5EF4-FFF2-40B4-BE49-F238E27FC236}">
                <a16:creationId xmlns:a16="http://schemas.microsoft.com/office/drawing/2014/main" id="{4C6C404D-3291-BF38-0F29-08407CB3A21C}"/>
              </a:ext>
            </a:extLst>
          </p:cNvPr>
          <p:cNvGrpSpPr/>
          <p:nvPr/>
        </p:nvGrpSpPr>
        <p:grpSpPr>
          <a:xfrm rot="5400000">
            <a:off x="10730193" y="5505728"/>
            <a:ext cx="221226" cy="2483319"/>
            <a:chOff x="0" y="0"/>
            <a:chExt cx="152400" cy="1710731"/>
          </a:xfrm>
        </p:grpSpPr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19EE84D0-6110-A2E2-CE84-25CA424AEFD0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943D1F-0D5D-B071-15B0-1AAE9DFFB70B}"/>
              </a:ext>
            </a:extLst>
          </p:cNvPr>
          <p:cNvGrpSpPr/>
          <p:nvPr/>
        </p:nvGrpSpPr>
        <p:grpSpPr>
          <a:xfrm>
            <a:off x="11971853" y="4374681"/>
            <a:ext cx="221226" cy="2483319"/>
            <a:chOff x="0" y="0"/>
            <a:chExt cx="152400" cy="171073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5CE24D5E-1D69-6047-D144-806C33E19C07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590631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87355"/>
          </a:xfrm>
        </p:spPr>
        <p:txBody>
          <a:bodyPr/>
          <a:lstStyle/>
          <a:p>
            <a:r>
              <a:rPr lang="en-GB" b="1" dirty="0">
                <a:solidFill>
                  <a:srgbClr val="003479"/>
                </a:solidFill>
              </a:rPr>
              <a:t>What We Do Not Fund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390261"/>
            <a:ext cx="10043539" cy="5187821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buClr>
                <a:srgbClr val="003479"/>
              </a:buClr>
            </a:pPr>
            <a:r>
              <a:rPr lang="en-GB" sz="1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 which falls within the remit and responsibility of other funders including but not exclusive to:</a:t>
            </a:r>
          </a:p>
          <a:p>
            <a:pPr lvl="2">
              <a:lnSpc>
                <a:spcPct val="115000"/>
              </a:lnSpc>
              <a:buClr>
                <a:srgbClr val="003479"/>
              </a:buClr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 with minority ethnic or minority faith communities (TEO Minority Ethnic Development Fund); or</a:t>
            </a:r>
          </a:p>
          <a:p>
            <a:pPr lvl="2">
              <a:lnSpc>
                <a:spcPct val="115000"/>
              </a:lnSpc>
              <a:buClr>
                <a:srgbClr val="003479"/>
              </a:buClr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 with victims and survivors (Victims and Survivors Service)</a:t>
            </a:r>
          </a:p>
          <a:p>
            <a:pPr marL="228600">
              <a:lnSpc>
                <a:spcPct val="115000"/>
              </a:lnSpc>
              <a:buClr>
                <a:srgbClr val="003479"/>
              </a:buClr>
            </a:pPr>
            <a:r>
              <a:rPr lang="en-GB" sz="1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Proposals submitted by individuals</a:t>
            </a:r>
          </a:p>
          <a:p>
            <a:pPr marL="228600">
              <a:lnSpc>
                <a:spcPct val="115000"/>
              </a:lnSpc>
              <a:buClr>
                <a:srgbClr val="003479"/>
              </a:buClr>
            </a:pPr>
            <a:r>
              <a:rPr lang="en-GB" sz="1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 outside of Northern Ireland</a:t>
            </a:r>
          </a:p>
          <a:p>
            <a:pPr>
              <a:lnSpc>
                <a:spcPct val="115000"/>
              </a:lnSpc>
              <a:buClr>
                <a:srgbClr val="003479"/>
              </a:buClr>
            </a:pPr>
            <a:r>
              <a:rPr lang="en-GB" sz="1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scheme will not support the running of campaigns to support political activities, or to lobby for or against particular pieces of legislation</a:t>
            </a:r>
          </a:p>
          <a:p>
            <a:pPr>
              <a:lnSpc>
                <a:spcPct val="115000"/>
              </a:lnSpc>
              <a:buClr>
                <a:srgbClr val="003479"/>
              </a:buClr>
            </a:pPr>
            <a:r>
              <a:rPr lang="en-GB" sz="1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Capital costs</a:t>
            </a:r>
          </a:p>
          <a:p>
            <a:pPr>
              <a:lnSpc>
                <a:spcPct val="115000"/>
              </a:lnSpc>
              <a:buClr>
                <a:srgbClr val="003479"/>
              </a:buClr>
            </a:pPr>
            <a:r>
              <a:rPr lang="en-GB" sz="1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Audit costs</a:t>
            </a:r>
          </a:p>
          <a:p>
            <a:pPr>
              <a:lnSpc>
                <a:spcPct val="115000"/>
              </a:lnSpc>
              <a:buClr>
                <a:srgbClr val="003479"/>
              </a:buClr>
            </a:pPr>
            <a:r>
              <a:rPr lang="en-GB" sz="1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Purchase of equipment</a:t>
            </a:r>
          </a:p>
          <a:p>
            <a:pPr>
              <a:lnSpc>
                <a:spcPct val="115000"/>
              </a:lnSpc>
              <a:buClr>
                <a:srgbClr val="003479"/>
              </a:buClr>
            </a:pPr>
            <a:r>
              <a:rPr lang="en-GB" sz="1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100% of costs (availability of match funding must be demonstrated)</a:t>
            </a:r>
          </a:p>
          <a:p>
            <a:pPr>
              <a:lnSpc>
                <a:spcPct val="115000"/>
              </a:lnSpc>
              <a:buClr>
                <a:srgbClr val="003479"/>
              </a:buClr>
            </a:pPr>
            <a:r>
              <a:rPr lang="en-GB" sz="1600" dirty="0">
                <a:solidFill>
                  <a:schemeClr val="tx1"/>
                </a:solidFill>
                <a:latin typeface="Trebuchet MS" panose="020B0603020202020204" pitchFamily="34" charset="0"/>
                <a:ea typeface="Calibri" panose="020F0502020204030204" pitchFamily="34" charset="0"/>
              </a:rPr>
              <a:t>Project delivery costs</a:t>
            </a:r>
            <a:endParaRPr lang="en-GB" sz="16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F620FF8C-A9B8-FDCE-7825-C8A6BC9C96BC}"/>
              </a:ext>
            </a:extLst>
          </p:cNvPr>
          <p:cNvGrpSpPr/>
          <p:nvPr/>
        </p:nvGrpSpPr>
        <p:grpSpPr>
          <a:xfrm>
            <a:off x="9704717" y="78673"/>
            <a:ext cx="2377749" cy="1120399"/>
            <a:chOff x="0" y="0"/>
            <a:chExt cx="1333326" cy="70188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6B1135A-C10F-95E6-89C8-0A414EE7C015}"/>
                </a:ext>
              </a:extLst>
            </p:cNvPr>
            <p:cNvSpPr/>
            <p:nvPr/>
          </p:nvSpPr>
          <p:spPr>
            <a:xfrm>
              <a:off x="0" y="0"/>
              <a:ext cx="1333326" cy="701884"/>
            </a:xfrm>
            <a:custGeom>
              <a:avLst/>
              <a:gdLst/>
              <a:ahLst/>
              <a:cxnLst/>
              <a:rect l="l" t="t" r="r" b="b"/>
              <a:pathLst>
                <a:path w="1333326" h="701884">
                  <a:moveTo>
                    <a:pt x="0" y="0"/>
                  </a:moveTo>
                  <a:lnTo>
                    <a:pt x="1333326" y="0"/>
                  </a:lnTo>
                  <a:lnTo>
                    <a:pt x="1333326" y="701884"/>
                  </a:lnTo>
                  <a:lnTo>
                    <a:pt x="0" y="701884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E12FC586-85FA-08DA-5F0A-A170BB9586E3}"/>
              </a:ext>
            </a:extLst>
          </p:cNvPr>
          <p:cNvSpPr/>
          <p:nvPr/>
        </p:nvSpPr>
        <p:spPr>
          <a:xfrm>
            <a:off x="9885871" y="315856"/>
            <a:ext cx="2032199" cy="732296"/>
          </a:xfrm>
          <a:custGeom>
            <a:avLst/>
            <a:gdLst/>
            <a:ahLst/>
            <a:cxnLst/>
            <a:rect l="l" t="t" r="r" b="b"/>
            <a:pathLst>
              <a:path w="5016940" h="1535280">
                <a:moveTo>
                  <a:pt x="0" y="0"/>
                </a:moveTo>
                <a:lnTo>
                  <a:pt x="5016940" y="0"/>
                </a:lnTo>
                <a:lnTo>
                  <a:pt x="5016940" y="1535280"/>
                </a:lnTo>
                <a:lnTo>
                  <a:pt x="0" y="1535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2" name="Picture 11" descr="A red circle with a black bag with a pound sign">
            <a:extLst>
              <a:ext uri="{FF2B5EF4-FFF2-40B4-BE49-F238E27FC236}">
                <a16:creationId xmlns:a16="http://schemas.microsoft.com/office/drawing/2014/main" id="{4C26AC7D-F557-8CF7-36A4-81F60D901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8341" y="269862"/>
            <a:ext cx="1120399" cy="1120399"/>
          </a:xfrm>
          <a:prstGeom prst="rect">
            <a:avLst/>
          </a:prstGeom>
        </p:spPr>
      </p:pic>
      <p:grpSp>
        <p:nvGrpSpPr>
          <p:cNvPr id="13" name="Group 16">
            <a:extLst>
              <a:ext uri="{FF2B5EF4-FFF2-40B4-BE49-F238E27FC236}">
                <a16:creationId xmlns:a16="http://schemas.microsoft.com/office/drawing/2014/main" id="{30C1C43E-9FF7-C423-0B90-7564112316F8}"/>
              </a:ext>
            </a:extLst>
          </p:cNvPr>
          <p:cNvGrpSpPr/>
          <p:nvPr/>
        </p:nvGrpSpPr>
        <p:grpSpPr>
          <a:xfrm rot="5400000">
            <a:off x="10730193" y="5505728"/>
            <a:ext cx="221226" cy="2483319"/>
            <a:chOff x="0" y="0"/>
            <a:chExt cx="152400" cy="1710731"/>
          </a:xfrm>
        </p:grpSpPr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F86B997F-A188-912D-6653-E1BD3D66D64E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E0900B-1D1F-BD73-C896-52E2D34808AC}"/>
              </a:ext>
            </a:extLst>
          </p:cNvPr>
          <p:cNvGrpSpPr/>
          <p:nvPr/>
        </p:nvGrpSpPr>
        <p:grpSpPr>
          <a:xfrm>
            <a:off x="11971853" y="4374681"/>
            <a:ext cx="221226" cy="2483319"/>
            <a:chOff x="0" y="0"/>
            <a:chExt cx="152400" cy="171073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D14C9CEB-0759-8EE1-645E-6677B9E69612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20634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831011"/>
          </a:xfrm>
        </p:spPr>
        <p:txBody>
          <a:bodyPr/>
          <a:lstStyle/>
          <a:p>
            <a:r>
              <a:rPr lang="en-GB" b="1" dirty="0">
                <a:solidFill>
                  <a:srgbClr val="003479"/>
                </a:solidFill>
              </a:rPr>
              <a:t>Assessment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95450"/>
            <a:ext cx="8596668" cy="48079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dirty="0">
                <a:solidFill>
                  <a:srgbClr val="003479"/>
                </a:solidFill>
              </a:rPr>
              <a:t>Three elements that will be considered:</a:t>
            </a:r>
          </a:p>
          <a:p>
            <a:pPr>
              <a:buClr>
                <a:srgbClr val="003479"/>
              </a:buClr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</a:rPr>
              <a:t>Assessment of the application and materials presented</a:t>
            </a:r>
          </a:p>
          <a:p>
            <a:pPr>
              <a:buClr>
                <a:srgbClr val="003479"/>
              </a:buClr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</a:rPr>
              <a:t>Financial analysis and scrutiny</a:t>
            </a:r>
          </a:p>
          <a:p>
            <a:pPr>
              <a:buClr>
                <a:srgbClr val="003479"/>
              </a:buClr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</a:rPr>
              <a:t>Any significant findings from review (for groups currently in receipt of core funding)</a:t>
            </a:r>
          </a:p>
          <a:p>
            <a:pPr marL="0" indent="0">
              <a:buClr>
                <a:srgbClr val="003479"/>
              </a:buClr>
              <a:buNone/>
            </a:pPr>
            <a:endParaRPr lang="en-GB" sz="10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GB" sz="2000" dirty="0">
                <a:solidFill>
                  <a:srgbClr val="003479"/>
                </a:solidFill>
              </a:rPr>
              <a:t>Assessment is scored using the following guidelines: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Methodology/ Outcomes					60%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Value for Money							26%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Governance/Financial Arrangements		14%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and Organisational Experience and 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Management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B0ACAFE3-2AC6-EFDA-1834-05B1718DBC57}"/>
              </a:ext>
            </a:extLst>
          </p:cNvPr>
          <p:cNvGrpSpPr/>
          <p:nvPr/>
        </p:nvGrpSpPr>
        <p:grpSpPr>
          <a:xfrm>
            <a:off x="9704717" y="78673"/>
            <a:ext cx="2377749" cy="1120399"/>
            <a:chOff x="0" y="0"/>
            <a:chExt cx="1333326" cy="70188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19A340C-BB90-933D-4FF3-CAF1884C873B}"/>
                </a:ext>
              </a:extLst>
            </p:cNvPr>
            <p:cNvSpPr/>
            <p:nvPr/>
          </p:nvSpPr>
          <p:spPr>
            <a:xfrm>
              <a:off x="0" y="0"/>
              <a:ext cx="1333326" cy="701884"/>
            </a:xfrm>
            <a:custGeom>
              <a:avLst/>
              <a:gdLst/>
              <a:ahLst/>
              <a:cxnLst/>
              <a:rect l="l" t="t" r="r" b="b"/>
              <a:pathLst>
                <a:path w="1333326" h="701884">
                  <a:moveTo>
                    <a:pt x="0" y="0"/>
                  </a:moveTo>
                  <a:lnTo>
                    <a:pt x="1333326" y="0"/>
                  </a:lnTo>
                  <a:lnTo>
                    <a:pt x="1333326" y="701884"/>
                  </a:lnTo>
                  <a:lnTo>
                    <a:pt x="0" y="701884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E7FE74AF-DA21-F297-6976-C3D6E756311E}"/>
              </a:ext>
            </a:extLst>
          </p:cNvPr>
          <p:cNvSpPr/>
          <p:nvPr/>
        </p:nvSpPr>
        <p:spPr>
          <a:xfrm>
            <a:off x="9885871" y="315856"/>
            <a:ext cx="2032199" cy="732296"/>
          </a:xfrm>
          <a:custGeom>
            <a:avLst/>
            <a:gdLst/>
            <a:ahLst/>
            <a:cxnLst/>
            <a:rect l="l" t="t" r="r" b="b"/>
            <a:pathLst>
              <a:path w="5016940" h="1535280">
                <a:moveTo>
                  <a:pt x="0" y="0"/>
                </a:moveTo>
                <a:lnTo>
                  <a:pt x="5016940" y="0"/>
                </a:lnTo>
                <a:lnTo>
                  <a:pt x="5016940" y="1535280"/>
                </a:lnTo>
                <a:lnTo>
                  <a:pt x="0" y="1535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2" name="Picture 11" descr="A blue clipboard with black text">
            <a:extLst>
              <a:ext uri="{FF2B5EF4-FFF2-40B4-BE49-F238E27FC236}">
                <a16:creationId xmlns:a16="http://schemas.microsoft.com/office/drawing/2014/main" id="{F6EDBF57-E5C1-8028-B5FE-C1601652E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4354" y="3711346"/>
            <a:ext cx="2504792" cy="2504792"/>
          </a:xfrm>
          <a:prstGeom prst="rect">
            <a:avLst/>
          </a:prstGeom>
        </p:spPr>
      </p:pic>
      <p:grpSp>
        <p:nvGrpSpPr>
          <p:cNvPr id="13" name="Group 16">
            <a:extLst>
              <a:ext uri="{FF2B5EF4-FFF2-40B4-BE49-F238E27FC236}">
                <a16:creationId xmlns:a16="http://schemas.microsoft.com/office/drawing/2014/main" id="{03F4FF7C-3EDD-D50A-DF3D-8B20A532AEC4}"/>
              </a:ext>
            </a:extLst>
          </p:cNvPr>
          <p:cNvGrpSpPr/>
          <p:nvPr/>
        </p:nvGrpSpPr>
        <p:grpSpPr>
          <a:xfrm rot="5400000">
            <a:off x="10730193" y="5505728"/>
            <a:ext cx="221226" cy="2483319"/>
            <a:chOff x="0" y="0"/>
            <a:chExt cx="152400" cy="1710731"/>
          </a:xfrm>
        </p:grpSpPr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2A9AB065-46F8-B687-19C1-967CFEBF0091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F5557BD-66B5-2697-8A38-6351CF1D1E71}"/>
              </a:ext>
            </a:extLst>
          </p:cNvPr>
          <p:cNvGrpSpPr/>
          <p:nvPr/>
        </p:nvGrpSpPr>
        <p:grpSpPr>
          <a:xfrm>
            <a:off x="11971853" y="4374681"/>
            <a:ext cx="221226" cy="2483319"/>
            <a:chOff x="0" y="0"/>
            <a:chExt cx="152400" cy="171073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AC4C200C-2ECC-2DB0-E10F-95F4483325ED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874192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3479"/>
                </a:solidFill>
              </a:rPr>
              <a:t>Assessment process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EB663DA2-58FA-475F-3BBC-AA87A414E95A}"/>
              </a:ext>
            </a:extLst>
          </p:cNvPr>
          <p:cNvGrpSpPr/>
          <p:nvPr/>
        </p:nvGrpSpPr>
        <p:grpSpPr>
          <a:xfrm>
            <a:off x="9704717" y="78673"/>
            <a:ext cx="2377749" cy="1120399"/>
            <a:chOff x="0" y="0"/>
            <a:chExt cx="1333326" cy="70188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6D966E0-CB68-15F8-461B-CF842FDCD515}"/>
                </a:ext>
              </a:extLst>
            </p:cNvPr>
            <p:cNvSpPr/>
            <p:nvPr/>
          </p:nvSpPr>
          <p:spPr>
            <a:xfrm>
              <a:off x="0" y="0"/>
              <a:ext cx="1333326" cy="701884"/>
            </a:xfrm>
            <a:custGeom>
              <a:avLst/>
              <a:gdLst/>
              <a:ahLst/>
              <a:cxnLst/>
              <a:rect l="l" t="t" r="r" b="b"/>
              <a:pathLst>
                <a:path w="1333326" h="701884">
                  <a:moveTo>
                    <a:pt x="0" y="0"/>
                  </a:moveTo>
                  <a:lnTo>
                    <a:pt x="1333326" y="0"/>
                  </a:lnTo>
                  <a:lnTo>
                    <a:pt x="1333326" y="701884"/>
                  </a:lnTo>
                  <a:lnTo>
                    <a:pt x="0" y="701884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0A49CB40-D9EB-48D8-8A9E-5AB4A8EED3EE}"/>
              </a:ext>
            </a:extLst>
          </p:cNvPr>
          <p:cNvSpPr/>
          <p:nvPr/>
        </p:nvSpPr>
        <p:spPr>
          <a:xfrm>
            <a:off x="9885871" y="315856"/>
            <a:ext cx="2032199" cy="732296"/>
          </a:xfrm>
          <a:custGeom>
            <a:avLst/>
            <a:gdLst/>
            <a:ahLst/>
            <a:cxnLst/>
            <a:rect l="l" t="t" r="r" b="b"/>
            <a:pathLst>
              <a:path w="5016940" h="1535280">
                <a:moveTo>
                  <a:pt x="0" y="0"/>
                </a:moveTo>
                <a:lnTo>
                  <a:pt x="5016940" y="0"/>
                </a:lnTo>
                <a:lnTo>
                  <a:pt x="5016940" y="1535280"/>
                </a:lnTo>
                <a:lnTo>
                  <a:pt x="0" y="1535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1" name="Group 3">
            <a:extLst>
              <a:ext uri="{FF2B5EF4-FFF2-40B4-BE49-F238E27FC236}">
                <a16:creationId xmlns:a16="http://schemas.microsoft.com/office/drawing/2014/main" id="{06D1F5FC-A517-5985-58DF-5F31374F6A11}"/>
              </a:ext>
            </a:extLst>
          </p:cNvPr>
          <p:cNvGrpSpPr/>
          <p:nvPr/>
        </p:nvGrpSpPr>
        <p:grpSpPr>
          <a:xfrm>
            <a:off x="677335" y="1603822"/>
            <a:ext cx="9598348" cy="653156"/>
            <a:chOff x="114393" y="145632"/>
            <a:chExt cx="3852761" cy="897985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905C6715-3247-4DF9-7F46-07423C9BCCB0}"/>
                </a:ext>
              </a:extLst>
            </p:cNvPr>
            <p:cNvSpPr/>
            <p:nvPr/>
          </p:nvSpPr>
          <p:spPr>
            <a:xfrm>
              <a:off x="114393" y="145632"/>
              <a:ext cx="3852761" cy="897985"/>
            </a:xfrm>
            <a:custGeom>
              <a:avLst/>
              <a:gdLst/>
              <a:ahLst/>
              <a:cxnLst/>
              <a:rect l="l" t="t" r="r" b="b"/>
              <a:pathLst>
                <a:path w="3852761" h="897985">
                  <a:moveTo>
                    <a:pt x="0" y="0"/>
                  </a:moveTo>
                  <a:lnTo>
                    <a:pt x="3852761" y="0"/>
                  </a:lnTo>
                  <a:lnTo>
                    <a:pt x="3852761" y="897985"/>
                  </a:lnTo>
                  <a:lnTo>
                    <a:pt x="0" y="897985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958519" y="1734903"/>
            <a:ext cx="9317163" cy="45752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chemeClr val="bg1"/>
                </a:solidFill>
              </a:rPr>
              <a:t>Methodology / Outcomes</a:t>
            </a:r>
          </a:p>
          <a:p>
            <a:pPr>
              <a:buClr>
                <a:srgbClr val="003479"/>
              </a:buClr>
            </a:pPr>
            <a:endParaRPr lang="en-GB" sz="2000" dirty="0">
              <a:solidFill>
                <a:schemeClr val="tx1"/>
              </a:solidFill>
            </a:endParaRPr>
          </a:p>
          <a:p>
            <a:pPr>
              <a:buClr>
                <a:srgbClr val="003479"/>
              </a:buClr>
            </a:pPr>
            <a:r>
              <a:rPr lang="en-GB" sz="1900" dirty="0">
                <a:solidFill>
                  <a:schemeClr val="tx1"/>
                </a:solidFill>
              </a:rPr>
              <a:t>Alignment of outcomes with strategic priorities / welcome statements and geographical and beneficiary reach</a:t>
            </a:r>
          </a:p>
          <a:p>
            <a:pPr>
              <a:buClr>
                <a:srgbClr val="003479"/>
              </a:buClr>
            </a:pPr>
            <a:r>
              <a:rPr lang="en-GB" sz="1900" dirty="0">
                <a:solidFill>
                  <a:schemeClr val="tx1"/>
                </a:solidFill>
              </a:rPr>
              <a:t>Clear evidence of need</a:t>
            </a:r>
          </a:p>
          <a:p>
            <a:pPr lvl="0">
              <a:buClr>
                <a:srgbClr val="003479"/>
              </a:buClr>
            </a:pPr>
            <a:r>
              <a:rPr lang="en-GB" sz="1900" dirty="0">
                <a:solidFill>
                  <a:schemeClr val="tx1"/>
                </a:solidFill>
              </a:rPr>
              <a:t>Fit with the programme remit and themes</a:t>
            </a:r>
          </a:p>
          <a:p>
            <a:pPr lvl="0">
              <a:buClr>
                <a:srgbClr val="003479"/>
              </a:buClr>
            </a:pPr>
            <a:r>
              <a:rPr lang="en-GB" sz="1900" dirty="0">
                <a:solidFill>
                  <a:schemeClr val="tx1"/>
                </a:solidFill>
              </a:rPr>
              <a:t>Detailed methodology and approach for carrying out the work plan with a quarterly breakdown of the work being carried out, including details on beneficiaries and delivery partners</a:t>
            </a:r>
          </a:p>
          <a:p>
            <a:pPr lvl="0">
              <a:buClr>
                <a:srgbClr val="003479"/>
              </a:buClr>
            </a:pPr>
            <a:r>
              <a:rPr lang="en-GB" sz="1900" dirty="0">
                <a:solidFill>
                  <a:schemeClr val="tx1"/>
                </a:solidFill>
              </a:rPr>
              <a:t>Clear and measurable strategic outcomes with indicators/progress measures</a:t>
            </a:r>
          </a:p>
          <a:p>
            <a:pPr lvl="0">
              <a:buClr>
                <a:srgbClr val="003479"/>
              </a:buClr>
            </a:pPr>
            <a:r>
              <a:rPr lang="en-GB" sz="1900" dirty="0">
                <a:solidFill>
                  <a:schemeClr val="tx1"/>
                </a:solidFill>
              </a:rPr>
              <a:t>Potential risk factors and proposed actions to mitigate against these risks</a:t>
            </a:r>
          </a:p>
          <a:p>
            <a:pPr lvl="0">
              <a:buClr>
                <a:srgbClr val="003479"/>
              </a:buClr>
            </a:pPr>
            <a:r>
              <a:rPr lang="en-GB" sz="1900" dirty="0">
                <a:solidFill>
                  <a:schemeClr val="tx1"/>
                </a:solidFill>
              </a:rPr>
              <a:t>Understanding of the policy and contextual issues within the CR </a:t>
            </a:r>
            <a:r>
              <a:rPr lang="en-GB" sz="1900" dirty="0" err="1">
                <a:solidFill>
                  <a:schemeClr val="tx1"/>
                </a:solidFill>
              </a:rPr>
              <a:t>sector</a:t>
            </a:r>
            <a:r>
              <a:rPr lang="en-GB" sz="1900" dirty="0" err="1">
                <a:solidFill>
                  <a:schemeClr val="bg1"/>
                </a:solidFill>
              </a:rPr>
              <a:t>nance</a:t>
            </a:r>
            <a:endParaRPr lang="en-GB" sz="1900" dirty="0">
              <a:solidFill>
                <a:schemeClr val="tx1"/>
              </a:solidFill>
            </a:endParaRPr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017599C5-4FBC-FD0B-7205-8169FACD0E67}"/>
              </a:ext>
            </a:extLst>
          </p:cNvPr>
          <p:cNvGrpSpPr/>
          <p:nvPr/>
        </p:nvGrpSpPr>
        <p:grpSpPr>
          <a:xfrm rot="5400000">
            <a:off x="10730193" y="5505728"/>
            <a:ext cx="221226" cy="2483319"/>
            <a:chOff x="0" y="0"/>
            <a:chExt cx="152400" cy="1710731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3BFF137C-0870-9140-8A0D-B7F706772B98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8" name="Group 14">
            <a:extLst>
              <a:ext uri="{FF2B5EF4-FFF2-40B4-BE49-F238E27FC236}">
                <a16:creationId xmlns:a16="http://schemas.microsoft.com/office/drawing/2014/main" id="{F6BA6A01-44E8-68A0-9629-FB3BF98FF4EF}"/>
              </a:ext>
            </a:extLst>
          </p:cNvPr>
          <p:cNvGrpSpPr/>
          <p:nvPr/>
        </p:nvGrpSpPr>
        <p:grpSpPr>
          <a:xfrm>
            <a:off x="11971853" y="4374681"/>
            <a:ext cx="221226" cy="2483319"/>
            <a:chOff x="0" y="0"/>
            <a:chExt cx="152400" cy="1710731"/>
          </a:xfrm>
        </p:grpSpPr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B49668D2-3861-CB37-DA8C-E3B4F52A0A39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089255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3479"/>
                </a:solidFill>
              </a:rPr>
              <a:t>Assessment process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57B2F726-007D-2550-4659-78900C6EF225}"/>
              </a:ext>
            </a:extLst>
          </p:cNvPr>
          <p:cNvGrpSpPr/>
          <p:nvPr/>
        </p:nvGrpSpPr>
        <p:grpSpPr>
          <a:xfrm>
            <a:off x="9704717" y="78673"/>
            <a:ext cx="2377749" cy="1120399"/>
            <a:chOff x="0" y="0"/>
            <a:chExt cx="1333326" cy="70188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229DA98-73A4-856A-42CB-73195FE32B23}"/>
                </a:ext>
              </a:extLst>
            </p:cNvPr>
            <p:cNvSpPr/>
            <p:nvPr/>
          </p:nvSpPr>
          <p:spPr>
            <a:xfrm>
              <a:off x="0" y="0"/>
              <a:ext cx="1333326" cy="701884"/>
            </a:xfrm>
            <a:custGeom>
              <a:avLst/>
              <a:gdLst/>
              <a:ahLst/>
              <a:cxnLst/>
              <a:rect l="l" t="t" r="r" b="b"/>
              <a:pathLst>
                <a:path w="1333326" h="701884">
                  <a:moveTo>
                    <a:pt x="0" y="0"/>
                  </a:moveTo>
                  <a:lnTo>
                    <a:pt x="1333326" y="0"/>
                  </a:lnTo>
                  <a:lnTo>
                    <a:pt x="1333326" y="701884"/>
                  </a:lnTo>
                  <a:lnTo>
                    <a:pt x="0" y="701884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A2FF05E4-2FEF-8732-2160-F0B799ABC610}"/>
              </a:ext>
            </a:extLst>
          </p:cNvPr>
          <p:cNvSpPr/>
          <p:nvPr/>
        </p:nvSpPr>
        <p:spPr>
          <a:xfrm>
            <a:off x="9885871" y="315856"/>
            <a:ext cx="2032199" cy="732296"/>
          </a:xfrm>
          <a:custGeom>
            <a:avLst/>
            <a:gdLst/>
            <a:ahLst/>
            <a:cxnLst/>
            <a:rect l="l" t="t" r="r" b="b"/>
            <a:pathLst>
              <a:path w="5016940" h="1535280">
                <a:moveTo>
                  <a:pt x="0" y="0"/>
                </a:moveTo>
                <a:lnTo>
                  <a:pt x="5016940" y="0"/>
                </a:lnTo>
                <a:lnTo>
                  <a:pt x="5016940" y="1535280"/>
                </a:lnTo>
                <a:lnTo>
                  <a:pt x="0" y="1535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1" name="Group 3">
            <a:extLst>
              <a:ext uri="{FF2B5EF4-FFF2-40B4-BE49-F238E27FC236}">
                <a16:creationId xmlns:a16="http://schemas.microsoft.com/office/drawing/2014/main" id="{E006F157-966E-29BC-F8D8-C803FBA8749B}"/>
              </a:ext>
            </a:extLst>
          </p:cNvPr>
          <p:cNvGrpSpPr/>
          <p:nvPr/>
        </p:nvGrpSpPr>
        <p:grpSpPr>
          <a:xfrm>
            <a:off x="677335" y="1534536"/>
            <a:ext cx="9082217" cy="370218"/>
            <a:chOff x="114393" y="145632"/>
            <a:chExt cx="3852761" cy="897985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AEE56AA0-20F9-B780-F968-54EDF0A0AD37}"/>
                </a:ext>
              </a:extLst>
            </p:cNvPr>
            <p:cNvSpPr/>
            <p:nvPr/>
          </p:nvSpPr>
          <p:spPr>
            <a:xfrm>
              <a:off x="114393" y="145632"/>
              <a:ext cx="3852761" cy="897985"/>
            </a:xfrm>
            <a:custGeom>
              <a:avLst/>
              <a:gdLst/>
              <a:ahLst/>
              <a:cxnLst/>
              <a:rect l="l" t="t" r="r" b="b"/>
              <a:pathLst>
                <a:path w="3852761" h="897985">
                  <a:moveTo>
                    <a:pt x="0" y="0"/>
                  </a:moveTo>
                  <a:lnTo>
                    <a:pt x="3852761" y="0"/>
                  </a:lnTo>
                  <a:lnTo>
                    <a:pt x="3852761" y="897985"/>
                  </a:lnTo>
                  <a:lnTo>
                    <a:pt x="0" y="897985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26C82AD1-BB8C-5B9E-A184-ED0917C514ED}"/>
              </a:ext>
            </a:extLst>
          </p:cNvPr>
          <p:cNvGrpSpPr/>
          <p:nvPr/>
        </p:nvGrpSpPr>
        <p:grpSpPr>
          <a:xfrm>
            <a:off x="692135" y="4216410"/>
            <a:ext cx="9067417" cy="370217"/>
            <a:chOff x="114393" y="145632"/>
            <a:chExt cx="3852761" cy="897985"/>
          </a:xfrm>
        </p:grpSpPr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53D3F468-0E36-41D4-EA59-FECBEFAEF9FD}"/>
                </a:ext>
              </a:extLst>
            </p:cNvPr>
            <p:cNvSpPr/>
            <p:nvPr/>
          </p:nvSpPr>
          <p:spPr>
            <a:xfrm>
              <a:off x="114393" y="145632"/>
              <a:ext cx="3852761" cy="897985"/>
            </a:xfrm>
            <a:custGeom>
              <a:avLst/>
              <a:gdLst/>
              <a:ahLst/>
              <a:cxnLst/>
              <a:rect l="l" t="t" r="r" b="b"/>
              <a:pathLst>
                <a:path w="3852761" h="897985">
                  <a:moveTo>
                    <a:pt x="0" y="0"/>
                  </a:moveTo>
                  <a:lnTo>
                    <a:pt x="3852761" y="0"/>
                  </a:lnTo>
                  <a:lnTo>
                    <a:pt x="3852761" y="897985"/>
                  </a:lnTo>
                  <a:lnTo>
                    <a:pt x="0" y="897985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692135" y="250267"/>
            <a:ext cx="9082216" cy="5680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3479"/>
              </a:buClr>
            </a:pPr>
            <a:endParaRPr lang="en-GB" sz="2000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n-GB" sz="2000" dirty="0">
              <a:solidFill>
                <a:schemeClr val="bg1"/>
              </a:solidFill>
            </a:endParaRPr>
          </a:p>
          <a:p>
            <a:pPr marL="0" indent="0">
              <a:buFont typeface="Wingdings 3" charset="2"/>
              <a:buNone/>
            </a:pPr>
            <a:endParaRPr lang="en-GB" sz="2000" dirty="0">
              <a:solidFill>
                <a:schemeClr val="bg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n-GB" dirty="0">
                <a:solidFill>
                  <a:schemeClr val="bg1"/>
                </a:solidFill>
              </a:rPr>
              <a:t>Value for Money</a:t>
            </a:r>
            <a:endParaRPr lang="en-GB" dirty="0">
              <a:solidFill>
                <a:schemeClr val="tx1"/>
              </a:solidFill>
            </a:endParaRPr>
          </a:p>
          <a:p>
            <a:pPr>
              <a:buClr>
                <a:srgbClr val="003479"/>
              </a:buClr>
            </a:pPr>
            <a:r>
              <a:rPr lang="en-GB" dirty="0">
                <a:solidFill>
                  <a:schemeClr val="tx1"/>
                </a:solidFill>
              </a:rPr>
              <a:t>Adequate match funding</a:t>
            </a:r>
          </a:p>
          <a:p>
            <a:pPr>
              <a:buClr>
                <a:srgbClr val="003479"/>
              </a:buClr>
            </a:pPr>
            <a:r>
              <a:rPr lang="en-GB" dirty="0">
                <a:solidFill>
                  <a:schemeClr val="tx1"/>
                </a:solidFill>
              </a:rPr>
              <a:t>Costs that directly contribute to delivery of the described work programme</a:t>
            </a:r>
          </a:p>
          <a:p>
            <a:pPr>
              <a:buClr>
                <a:srgbClr val="003479"/>
              </a:buClr>
            </a:pPr>
            <a:r>
              <a:rPr lang="en-GB" dirty="0">
                <a:solidFill>
                  <a:schemeClr val="tx1"/>
                </a:solidFill>
              </a:rPr>
              <a:t>Overall cost of the work plan proportionate to the quality of work and quality of outcomes that will be achieved</a:t>
            </a:r>
          </a:p>
          <a:p>
            <a:pPr>
              <a:buClr>
                <a:srgbClr val="003479"/>
              </a:buClr>
            </a:pPr>
            <a:r>
              <a:rPr lang="en-GB" dirty="0"/>
              <a:t>Budget clearly presented and the figures are realistic and proportionate</a:t>
            </a:r>
            <a:endParaRPr lang="en-GB" dirty="0">
              <a:solidFill>
                <a:schemeClr val="tx1"/>
              </a:solidFill>
            </a:endParaRPr>
          </a:p>
          <a:p>
            <a:pPr marL="0" indent="0">
              <a:buFont typeface="Wingdings 3" charset="2"/>
              <a:buNone/>
            </a:pPr>
            <a:endParaRPr lang="en-GB" dirty="0">
              <a:solidFill>
                <a:schemeClr val="bg1"/>
              </a:solidFill>
            </a:endParaRPr>
          </a:p>
          <a:p>
            <a:pPr marL="0" indent="0">
              <a:buFont typeface="Wingdings 3" charset="2"/>
              <a:buNone/>
            </a:pPr>
            <a:r>
              <a:rPr lang="en-GB" sz="1750" dirty="0">
                <a:solidFill>
                  <a:schemeClr val="bg1"/>
                </a:solidFill>
              </a:rPr>
              <a:t>Governance / Financial Arrangements and Organisational Experience and Management</a:t>
            </a:r>
            <a:endParaRPr lang="en-GB" sz="1750" dirty="0">
              <a:solidFill>
                <a:schemeClr val="tx1"/>
              </a:solidFill>
            </a:endParaRPr>
          </a:p>
          <a:p>
            <a:pPr>
              <a:buClr>
                <a:srgbClr val="003479"/>
              </a:buClr>
            </a:pPr>
            <a:r>
              <a:rPr lang="en-GB" dirty="0">
                <a:solidFill>
                  <a:schemeClr val="tx1"/>
                </a:solidFill>
              </a:rPr>
              <a:t>Evidence of skills / proven track record in delivery of practical CR interventions</a:t>
            </a:r>
            <a:endParaRPr lang="en-GB" dirty="0">
              <a:solidFill>
                <a:schemeClr val="bg1"/>
              </a:solidFill>
            </a:endParaRPr>
          </a:p>
          <a:p>
            <a:pPr>
              <a:buClr>
                <a:srgbClr val="003479"/>
              </a:buClr>
            </a:pPr>
            <a:r>
              <a:rPr lang="en-GB" dirty="0">
                <a:solidFill>
                  <a:schemeClr val="tx1"/>
                </a:solidFill>
              </a:rPr>
              <a:t>Evidence of good governance arrangements: Board/ organisational structure/ effective reporting arrangements / organisational management</a:t>
            </a:r>
          </a:p>
          <a:p>
            <a:pPr marL="0" indent="0">
              <a:buFont typeface="Wingdings 3" charset="2"/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20" name="Group 16">
            <a:extLst>
              <a:ext uri="{FF2B5EF4-FFF2-40B4-BE49-F238E27FC236}">
                <a16:creationId xmlns:a16="http://schemas.microsoft.com/office/drawing/2014/main" id="{A3C0C780-5914-DA32-DC74-BEC9AEE837B5}"/>
              </a:ext>
            </a:extLst>
          </p:cNvPr>
          <p:cNvGrpSpPr/>
          <p:nvPr/>
        </p:nvGrpSpPr>
        <p:grpSpPr>
          <a:xfrm rot="5400000">
            <a:off x="10730193" y="5505728"/>
            <a:ext cx="221226" cy="2483319"/>
            <a:chOff x="0" y="0"/>
            <a:chExt cx="152400" cy="1710731"/>
          </a:xfrm>
        </p:grpSpPr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D550B5B5-C9ED-022F-19E2-9624ED8979A5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2" name="Group 14">
            <a:extLst>
              <a:ext uri="{FF2B5EF4-FFF2-40B4-BE49-F238E27FC236}">
                <a16:creationId xmlns:a16="http://schemas.microsoft.com/office/drawing/2014/main" id="{F7D144FA-9A13-C8BF-B20A-5B84FAADE4C4}"/>
              </a:ext>
            </a:extLst>
          </p:cNvPr>
          <p:cNvGrpSpPr/>
          <p:nvPr/>
        </p:nvGrpSpPr>
        <p:grpSpPr>
          <a:xfrm>
            <a:off x="11971853" y="4374681"/>
            <a:ext cx="221226" cy="2483319"/>
            <a:chOff x="0" y="0"/>
            <a:chExt cx="152400" cy="1710731"/>
          </a:xfrm>
        </p:grpSpPr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F9290F71-8FCE-1DA3-291B-E51C775E0948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700341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8049" y="1601888"/>
            <a:ext cx="8596668" cy="789992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3479"/>
                </a:solidFill>
              </a:rPr>
              <a:t>Core Funding Scheme 2027-2028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8049" y="1998171"/>
            <a:ext cx="8596668" cy="197152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GB" sz="4800" b="1" dirty="0">
                <a:solidFill>
                  <a:srgbClr val="003479"/>
                </a:solidFill>
              </a:rPr>
              <a:t>The Application Form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59580289-53EF-B8FB-87CF-A8473AB19D7D}"/>
              </a:ext>
            </a:extLst>
          </p:cNvPr>
          <p:cNvGrpSpPr/>
          <p:nvPr/>
        </p:nvGrpSpPr>
        <p:grpSpPr>
          <a:xfrm>
            <a:off x="9704717" y="78673"/>
            <a:ext cx="2377749" cy="1120399"/>
            <a:chOff x="0" y="0"/>
            <a:chExt cx="1333326" cy="70188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4DF8D6A-7F24-9947-2EDB-8F1438DECE60}"/>
                </a:ext>
              </a:extLst>
            </p:cNvPr>
            <p:cNvSpPr/>
            <p:nvPr/>
          </p:nvSpPr>
          <p:spPr>
            <a:xfrm>
              <a:off x="0" y="0"/>
              <a:ext cx="1333326" cy="701884"/>
            </a:xfrm>
            <a:custGeom>
              <a:avLst/>
              <a:gdLst/>
              <a:ahLst/>
              <a:cxnLst/>
              <a:rect l="l" t="t" r="r" b="b"/>
              <a:pathLst>
                <a:path w="1333326" h="701884">
                  <a:moveTo>
                    <a:pt x="0" y="0"/>
                  </a:moveTo>
                  <a:lnTo>
                    <a:pt x="1333326" y="0"/>
                  </a:lnTo>
                  <a:lnTo>
                    <a:pt x="1333326" y="701884"/>
                  </a:lnTo>
                  <a:lnTo>
                    <a:pt x="0" y="701884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BC1072AC-A8B6-7DE9-A914-D5BB6D48DA3D}"/>
              </a:ext>
            </a:extLst>
          </p:cNvPr>
          <p:cNvSpPr/>
          <p:nvPr/>
        </p:nvSpPr>
        <p:spPr>
          <a:xfrm>
            <a:off x="9885871" y="315856"/>
            <a:ext cx="2032199" cy="732296"/>
          </a:xfrm>
          <a:custGeom>
            <a:avLst/>
            <a:gdLst/>
            <a:ahLst/>
            <a:cxnLst/>
            <a:rect l="l" t="t" r="r" b="b"/>
            <a:pathLst>
              <a:path w="5016940" h="1535280">
                <a:moveTo>
                  <a:pt x="0" y="0"/>
                </a:moveTo>
                <a:lnTo>
                  <a:pt x="5016940" y="0"/>
                </a:lnTo>
                <a:lnTo>
                  <a:pt x="5016940" y="1535280"/>
                </a:lnTo>
                <a:lnTo>
                  <a:pt x="0" y="1535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3543F40B-5B2E-CB02-626D-FDA88A210F89}"/>
              </a:ext>
            </a:extLst>
          </p:cNvPr>
          <p:cNvSpPr txBox="1"/>
          <p:nvPr/>
        </p:nvSpPr>
        <p:spPr>
          <a:xfrm>
            <a:off x="5628011" y="4932262"/>
            <a:ext cx="2900503" cy="323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2100" dirty="0">
                <a:solidFill>
                  <a:srgbClr val="00205C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WWW.NICRC.ORG.UK</a:t>
            </a:r>
          </a:p>
        </p:txBody>
      </p:sp>
      <p:pic>
        <p:nvPicPr>
          <p:cNvPr id="13" name="Picture 12" descr="A blue circle with a white computer monitor and a cursor&#10;&#10;AI-generated content may be incorrect.">
            <a:extLst>
              <a:ext uri="{FF2B5EF4-FFF2-40B4-BE49-F238E27FC236}">
                <a16:creationId xmlns:a16="http://schemas.microsoft.com/office/drawing/2014/main" id="{C81E1400-2956-DC5A-D640-DE4433AE83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4981" y="4123979"/>
            <a:ext cx="1879829" cy="1971528"/>
          </a:xfrm>
          <a:prstGeom prst="rect">
            <a:avLst/>
          </a:prstGeom>
        </p:spPr>
      </p:pic>
      <p:grpSp>
        <p:nvGrpSpPr>
          <p:cNvPr id="14" name="Group 16">
            <a:extLst>
              <a:ext uri="{FF2B5EF4-FFF2-40B4-BE49-F238E27FC236}">
                <a16:creationId xmlns:a16="http://schemas.microsoft.com/office/drawing/2014/main" id="{106AE759-FA8E-CCD2-9D9D-836866ECD34A}"/>
              </a:ext>
            </a:extLst>
          </p:cNvPr>
          <p:cNvGrpSpPr/>
          <p:nvPr/>
        </p:nvGrpSpPr>
        <p:grpSpPr>
          <a:xfrm rot="5400000">
            <a:off x="10730193" y="5505728"/>
            <a:ext cx="221226" cy="2483319"/>
            <a:chOff x="0" y="0"/>
            <a:chExt cx="152400" cy="1710731"/>
          </a:xfrm>
        </p:grpSpPr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F83ECB89-35E6-A031-E3C8-31F36A6F5CAD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6" name="Group 14">
            <a:extLst>
              <a:ext uri="{FF2B5EF4-FFF2-40B4-BE49-F238E27FC236}">
                <a16:creationId xmlns:a16="http://schemas.microsoft.com/office/drawing/2014/main" id="{36589B07-F355-36A2-2F11-67C64BA240F8}"/>
              </a:ext>
            </a:extLst>
          </p:cNvPr>
          <p:cNvGrpSpPr/>
          <p:nvPr/>
        </p:nvGrpSpPr>
        <p:grpSpPr>
          <a:xfrm>
            <a:off x="11971853" y="4374681"/>
            <a:ext cx="221226" cy="2483319"/>
            <a:chOff x="0" y="0"/>
            <a:chExt cx="152400" cy="1710731"/>
          </a:xfrm>
        </p:grpSpPr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40E03B31-AF95-0F26-2B59-2D60A6166FD2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64137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EFD199A-7607-B0E7-1E21-573E2007C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1F40F-D91D-D086-DE37-191D8B8A4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6506"/>
          </a:xfrm>
        </p:spPr>
        <p:txBody>
          <a:bodyPr/>
          <a:lstStyle/>
          <a:p>
            <a:r>
              <a:rPr lang="en-GB" b="1" dirty="0">
                <a:solidFill>
                  <a:srgbClr val="003479"/>
                </a:solidFill>
              </a:rPr>
              <a:t>Common Mistakes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87220-66C9-ECB4-5C23-CD9E22E39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843" y="1494011"/>
            <a:ext cx="8975624" cy="4952999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003479"/>
              </a:buClr>
            </a:pPr>
            <a:r>
              <a:rPr lang="en-GB" dirty="0">
                <a:solidFill>
                  <a:schemeClr val="tx1"/>
                </a:solidFill>
              </a:rPr>
              <a:t>Eligibility failures – not submitting the correct documentation</a:t>
            </a:r>
          </a:p>
          <a:p>
            <a:pPr>
              <a:buClr>
                <a:srgbClr val="003479"/>
              </a:buClr>
            </a:pPr>
            <a:r>
              <a:rPr lang="en-GB" dirty="0">
                <a:solidFill>
                  <a:schemeClr val="tx1"/>
                </a:solidFill>
              </a:rPr>
              <a:t>Not reading the FAQs together with the CORE Funding Guidelines</a:t>
            </a:r>
          </a:p>
          <a:p>
            <a:pPr>
              <a:buClr>
                <a:srgbClr val="003479"/>
              </a:buClr>
            </a:pPr>
            <a:r>
              <a:rPr lang="en-GB" dirty="0">
                <a:solidFill>
                  <a:schemeClr val="tx1"/>
                </a:solidFill>
              </a:rPr>
              <a:t>Duplication of answers across several questions</a:t>
            </a:r>
          </a:p>
          <a:p>
            <a:pPr>
              <a:buClr>
                <a:srgbClr val="003479"/>
              </a:buClr>
            </a:pPr>
            <a:r>
              <a:rPr lang="en-GB" dirty="0">
                <a:solidFill>
                  <a:schemeClr val="tx1"/>
                </a:solidFill>
              </a:rPr>
              <a:t>Not actually answering the questions</a:t>
            </a:r>
          </a:p>
          <a:p>
            <a:pPr>
              <a:buClr>
                <a:srgbClr val="003479"/>
              </a:buClr>
            </a:pPr>
            <a:r>
              <a:rPr lang="en-GB" dirty="0">
                <a:solidFill>
                  <a:schemeClr val="tx1"/>
                </a:solidFill>
              </a:rPr>
              <a:t>Not providing supporting evidence for the demonstration of need</a:t>
            </a:r>
          </a:p>
          <a:p>
            <a:pPr>
              <a:buClr>
                <a:srgbClr val="003479"/>
              </a:buClr>
            </a:pPr>
            <a:r>
              <a:rPr lang="en-GB" dirty="0">
                <a:solidFill>
                  <a:schemeClr val="tx1"/>
                </a:solidFill>
              </a:rPr>
              <a:t>Not providing a detailed timeline for Year 1</a:t>
            </a:r>
          </a:p>
          <a:p>
            <a:pPr>
              <a:buClr>
                <a:srgbClr val="003479"/>
              </a:buClr>
            </a:pPr>
            <a:r>
              <a:rPr lang="en-GB" dirty="0">
                <a:solidFill>
                  <a:schemeClr val="tx1"/>
                </a:solidFill>
              </a:rPr>
              <a:t>Not being clear in the application how each post applied for fits into the proposed workplan(s)</a:t>
            </a:r>
          </a:p>
          <a:p>
            <a:pPr>
              <a:buClr>
                <a:srgbClr val="003479"/>
              </a:buClr>
            </a:pPr>
            <a:r>
              <a:rPr lang="en-GB" dirty="0">
                <a:solidFill>
                  <a:schemeClr val="tx1"/>
                </a:solidFill>
              </a:rPr>
              <a:t>Not clearly detailing where the match funding is coming from, i.e. if applying for 90% of a salary, you need to detail how the remaining 10% of the salary with be provided for.</a:t>
            </a:r>
          </a:p>
          <a:p>
            <a:pPr>
              <a:buClr>
                <a:srgbClr val="003479"/>
              </a:buClr>
            </a:pPr>
            <a:r>
              <a:rPr lang="en-GB" dirty="0">
                <a:solidFill>
                  <a:schemeClr val="tx1"/>
                </a:solidFill>
              </a:rPr>
              <a:t>Not providing details of other funding secured or applied for of the overall organisation</a:t>
            </a:r>
          </a:p>
          <a:p>
            <a:pPr>
              <a:buClr>
                <a:srgbClr val="003479"/>
              </a:buClr>
            </a:pPr>
            <a:r>
              <a:rPr lang="en-GB" dirty="0">
                <a:solidFill>
                  <a:schemeClr val="tx1"/>
                </a:solidFill>
              </a:rPr>
              <a:t>Not detailing delivery partners and their roles in the workplan(s)</a:t>
            </a:r>
          </a:p>
          <a:p>
            <a:pPr>
              <a:buClr>
                <a:srgbClr val="003479"/>
              </a:buClr>
            </a:pPr>
            <a:r>
              <a:rPr lang="en-GB" dirty="0">
                <a:solidFill>
                  <a:schemeClr val="tx1"/>
                </a:solidFill>
              </a:rPr>
              <a:t>Not detailing how proposed outcomes will be measured</a:t>
            </a:r>
          </a:p>
          <a:p>
            <a:pPr marL="0" indent="0">
              <a:buNone/>
            </a:pPr>
            <a:endParaRPr lang="en-GB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F9AF191A-3C13-67F6-A71E-D19368D25470}"/>
              </a:ext>
            </a:extLst>
          </p:cNvPr>
          <p:cNvGrpSpPr/>
          <p:nvPr/>
        </p:nvGrpSpPr>
        <p:grpSpPr>
          <a:xfrm>
            <a:off x="9704717" y="78673"/>
            <a:ext cx="2377749" cy="1120399"/>
            <a:chOff x="0" y="0"/>
            <a:chExt cx="1333326" cy="70188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20A197F-4BC9-0BE7-C2BA-8469DC8D9563}"/>
                </a:ext>
              </a:extLst>
            </p:cNvPr>
            <p:cNvSpPr/>
            <p:nvPr/>
          </p:nvSpPr>
          <p:spPr>
            <a:xfrm>
              <a:off x="0" y="0"/>
              <a:ext cx="1333326" cy="701884"/>
            </a:xfrm>
            <a:custGeom>
              <a:avLst/>
              <a:gdLst/>
              <a:ahLst/>
              <a:cxnLst/>
              <a:rect l="l" t="t" r="r" b="b"/>
              <a:pathLst>
                <a:path w="1333326" h="701884">
                  <a:moveTo>
                    <a:pt x="0" y="0"/>
                  </a:moveTo>
                  <a:lnTo>
                    <a:pt x="1333326" y="0"/>
                  </a:lnTo>
                  <a:lnTo>
                    <a:pt x="1333326" y="701884"/>
                  </a:lnTo>
                  <a:lnTo>
                    <a:pt x="0" y="701884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4974E8F4-CBC1-629B-A4EF-38EB6F5DFF25}"/>
              </a:ext>
            </a:extLst>
          </p:cNvPr>
          <p:cNvSpPr/>
          <p:nvPr/>
        </p:nvSpPr>
        <p:spPr>
          <a:xfrm>
            <a:off x="9885871" y="315856"/>
            <a:ext cx="2032199" cy="732296"/>
          </a:xfrm>
          <a:custGeom>
            <a:avLst/>
            <a:gdLst/>
            <a:ahLst/>
            <a:cxnLst/>
            <a:rect l="l" t="t" r="r" b="b"/>
            <a:pathLst>
              <a:path w="5016940" h="1535280">
                <a:moveTo>
                  <a:pt x="0" y="0"/>
                </a:moveTo>
                <a:lnTo>
                  <a:pt x="5016940" y="0"/>
                </a:lnTo>
                <a:lnTo>
                  <a:pt x="5016940" y="1535280"/>
                </a:lnTo>
                <a:lnTo>
                  <a:pt x="0" y="1535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2" name="Picture 11" descr="A blue square with a white x in it">
            <a:extLst>
              <a:ext uri="{FF2B5EF4-FFF2-40B4-BE49-F238E27FC236}">
                <a16:creationId xmlns:a16="http://schemas.microsoft.com/office/drawing/2014/main" id="{F1A0FFC2-5C50-4D93-4B1D-439BF72C3A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0884" y="410990"/>
            <a:ext cx="995116" cy="995116"/>
          </a:xfrm>
          <a:prstGeom prst="rect">
            <a:avLst/>
          </a:prstGeom>
        </p:spPr>
      </p:pic>
      <p:grpSp>
        <p:nvGrpSpPr>
          <p:cNvPr id="13" name="Group 16">
            <a:extLst>
              <a:ext uri="{FF2B5EF4-FFF2-40B4-BE49-F238E27FC236}">
                <a16:creationId xmlns:a16="http://schemas.microsoft.com/office/drawing/2014/main" id="{E61825F6-644A-7FA1-B242-39C7FB439BD8}"/>
              </a:ext>
            </a:extLst>
          </p:cNvPr>
          <p:cNvGrpSpPr/>
          <p:nvPr/>
        </p:nvGrpSpPr>
        <p:grpSpPr>
          <a:xfrm rot="5400000">
            <a:off x="10730193" y="5505728"/>
            <a:ext cx="221226" cy="2483319"/>
            <a:chOff x="0" y="0"/>
            <a:chExt cx="152400" cy="1710731"/>
          </a:xfrm>
        </p:grpSpPr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9C678160-A740-C1C1-24AB-CE45640748FF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1A6B1CF-B09B-A286-89C0-EBC5D11FD5AA}"/>
              </a:ext>
            </a:extLst>
          </p:cNvPr>
          <p:cNvGrpSpPr/>
          <p:nvPr/>
        </p:nvGrpSpPr>
        <p:grpSpPr>
          <a:xfrm>
            <a:off x="11971853" y="4374681"/>
            <a:ext cx="221226" cy="2483319"/>
            <a:chOff x="0" y="0"/>
            <a:chExt cx="152400" cy="171073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5DD008D8-D062-2D59-A9D8-C57C18B71CEB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900880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5521" y="594468"/>
            <a:ext cx="8596668" cy="838954"/>
          </a:xfrm>
        </p:spPr>
        <p:txBody>
          <a:bodyPr/>
          <a:lstStyle/>
          <a:p>
            <a:r>
              <a:rPr lang="en-GB" b="1" dirty="0">
                <a:solidFill>
                  <a:srgbClr val="003479"/>
                </a:solidFill>
              </a:rPr>
              <a:t>Key Points to Consider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46239"/>
            <a:ext cx="8596668" cy="4792661"/>
          </a:xfrm>
        </p:spPr>
        <p:txBody>
          <a:bodyPr>
            <a:normAutofit lnSpcReduction="10000"/>
          </a:bodyPr>
          <a:lstStyle/>
          <a:p>
            <a:pPr>
              <a:buClr>
                <a:srgbClr val="003479"/>
              </a:buClr>
            </a:pPr>
            <a:r>
              <a:rPr lang="en-GB" sz="2000" dirty="0">
                <a:solidFill>
                  <a:schemeClr val="tx1"/>
                </a:solidFill>
              </a:rPr>
              <a:t>Read the guidance notes</a:t>
            </a:r>
            <a:r>
              <a:rPr lang="en-GB" sz="2000" b="1" dirty="0">
                <a:solidFill>
                  <a:schemeClr val="tx1"/>
                </a:solidFill>
              </a:rPr>
              <a:t> thoroughly </a:t>
            </a:r>
            <a:r>
              <a:rPr lang="en-GB" sz="2000" dirty="0">
                <a:solidFill>
                  <a:schemeClr val="tx1"/>
                </a:solidFill>
              </a:rPr>
              <a:t>before completing the application. </a:t>
            </a:r>
          </a:p>
          <a:p>
            <a:pPr>
              <a:buClr>
                <a:srgbClr val="003479"/>
              </a:buClr>
            </a:pPr>
            <a:r>
              <a:rPr lang="en-GB" sz="2000" dirty="0">
                <a:solidFill>
                  <a:schemeClr val="tx1"/>
                </a:solidFill>
              </a:rPr>
              <a:t>When considering the CR value of your proposal </a:t>
            </a:r>
            <a:r>
              <a:rPr lang="en-GB" sz="2000" b="1" dirty="0">
                <a:solidFill>
                  <a:schemeClr val="tx1"/>
                </a:solidFill>
              </a:rPr>
              <a:t>use the “Key Principles” </a:t>
            </a:r>
            <a:r>
              <a:rPr lang="en-GB" sz="2000" dirty="0">
                <a:solidFill>
                  <a:schemeClr val="tx1"/>
                </a:solidFill>
              </a:rPr>
              <a:t>within the Guidance which outlines the information you should include.  </a:t>
            </a:r>
          </a:p>
          <a:p>
            <a:pPr>
              <a:buClr>
                <a:srgbClr val="003479"/>
              </a:buClr>
            </a:pPr>
            <a:r>
              <a:rPr lang="en-GB" sz="2000" b="1" dirty="0">
                <a:solidFill>
                  <a:schemeClr val="tx1"/>
                </a:solidFill>
              </a:rPr>
              <a:t>Do not assume </a:t>
            </a:r>
            <a:r>
              <a:rPr lang="en-GB" sz="2000" dirty="0">
                <a:solidFill>
                  <a:schemeClr val="tx1"/>
                </a:solidFill>
              </a:rPr>
              <a:t>prior knowledge of your work. We can only score on the information provided in the application. </a:t>
            </a:r>
          </a:p>
          <a:p>
            <a:pPr>
              <a:buClr>
                <a:srgbClr val="003479"/>
              </a:buClr>
            </a:pPr>
            <a:r>
              <a:rPr lang="en-GB" sz="2000" b="1" dirty="0">
                <a:solidFill>
                  <a:schemeClr val="tx1"/>
                </a:solidFill>
              </a:rPr>
              <a:t>Make sure </a:t>
            </a:r>
            <a:r>
              <a:rPr lang="en-GB" sz="2000" dirty="0">
                <a:solidFill>
                  <a:schemeClr val="tx1"/>
                </a:solidFill>
              </a:rPr>
              <a:t>that you have uploaded all your documentation before submitting your bid. The system will not recognise whether it is the correct information uploaded. </a:t>
            </a:r>
          </a:p>
          <a:p>
            <a:pPr>
              <a:buClr>
                <a:srgbClr val="003479"/>
              </a:buClr>
            </a:pPr>
            <a:r>
              <a:rPr lang="en-GB" sz="2000" b="1" dirty="0">
                <a:solidFill>
                  <a:schemeClr val="tx1"/>
                </a:solidFill>
              </a:rPr>
              <a:t>Plain English is fine</a:t>
            </a:r>
            <a:r>
              <a:rPr lang="en-GB" sz="2000" dirty="0">
                <a:solidFill>
                  <a:schemeClr val="tx1"/>
                </a:solidFill>
              </a:rPr>
              <a:t>, there aren’t any “buzz words” that we are looking for.</a:t>
            </a:r>
          </a:p>
          <a:p>
            <a:pPr>
              <a:buClr>
                <a:srgbClr val="003479"/>
              </a:buClr>
            </a:pPr>
            <a:r>
              <a:rPr lang="en-GB" sz="2000" b="1" dirty="0">
                <a:solidFill>
                  <a:schemeClr val="tx1"/>
                </a:solidFill>
              </a:rPr>
              <a:t>There is a difference </a:t>
            </a:r>
            <a:r>
              <a:rPr lang="en-GB" sz="2000" dirty="0">
                <a:solidFill>
                  <a:schemeClr val="tx1"/>
                </a:solidFill>
              </a:rPr>
              <a:t>between “Management Accounts” and Annual Accounts </a:t>
            </a:r>
            <a:r>
              <a:rPr lang="en-GB" sz="2000" b="1" dirty="0">
                <a:solidFill>
                  <a:schemeClr val="tx1"/>
                </a:solidFill>
              </a:rPr>
              <a:t>we require both.</a:t>
            </a:r>
          </a:p>
          <a:p>
            <a:endParaRPr lang="en-GB" dirty="0"/>
          </a:p>
          <a:p>
            <a:endParaRPr lang="en-GB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76D2C76F-97FF-A17D-D11B-ABA5876ADCFB}"/>
              </a:ext>
            </a:extLst>
          </p:cNvPr>
          <p:cNvGrpSpPr/>
          <p:nvPr/>
        </p:nvGrpSpPr>
        <p:grpSpPr>
          <a:xfrm>
            <a:off x="9704717" y="78673"/>
            <a:ext cx="2377749" cy="1120399"/>
            <a:chOff x="0" y="0"/>
            <a:chExt cx="1333326" cy="70188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E8AA1A7-6660-796D-11C2-5CF49894DD26}"/>
                </a:ext>
              </a:extLst>
            </p:cNvPr>
            <p:cNvSpPr/>
            <p:nvPr/>
          </p:nvSpPr>
          <p:spPr>
            <a:xfrm>
              <a:off x="0" y="0"/>
              <a:ext cx="1333326" cy="701884"/>
            </a:xfrm>
            <a:custGeom>
              <a:avLst/>
              <a:gdLst/>
              <a:ahLst/>
              <a:cxnLst/>
              <a:rect l="l" t="t" r="r" b="b"/>
              <a:pathLst>
                <a:path w="1333326" h="701884">
                  <a:moveTo>
                    <a:pt x="0" y="0"/>
                  </a:moveTo>
                  <a:lnTo>
                    <a:pt x="1333326" y="0"/>
                  </a:lnTo>
                  <a:lnTo>
                    <a:pt x="1333326" y="701884"/>
                  </a:lnTo>
                  <a:lnTo>
                    <a:pt x="0" y="701884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D12645FB-0401-1789-9587-E336C52BF9BC}"/>
              </a:ext>
            </a:extLst>
          </p:cNvPr>
          <p:cNvSpPr/>
          <p:nvPr/>
        </p:nvSpPr>
        <p:spPr>
          <a:xfrm>
            <a:off x="9885871" y="315856"/>
            <a:ext cx="2032199" cy="732296"/>
          </a:xfrm>
          <a:custGeom>
            <a:avLst/>
            <a:gdLst/>
            <a:ahLst/>
            <a:cxnLst/>
            <a:rect l="l" t="t" r="r" b="b"/>
            <a:pathLst>
              <a:path w="5016940" h="1535280">
                <a:moveTo>
                  <a:pt x="0" y="0"/>
                </a:moveTo>
                <a:lnTo>
                  <a:pt x="5016940" y="0"/>
                </a:lnTo>
                <a:lnTo>
                  <a:pt x="5016940" y="1535280"/>
                </a:lnTo>
                <a:lnTo>
                  <a:pt x="0" y="1535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4" name="Picture 13" descr="A blue square stamp with white text">
            <a:extLst>
              <a:ext uri="{FF2B5EF4-FFF2-40B4-BE49-F238E27FC236}">
                <a16:creationId xmlns:a16="http://schemas.microsoft.com/office/drawing/2014/main" id="{3B186D0C-90EF-2DC4-AA8D-F37F3DCCB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872" y="419100"/>
            <a:ext cx="2907792" cy="1118616"/>
          </a:xfrm>
          <a:prstGeom prst="rect">
            <a:avLst/>
          </a:prstGeom>
        </p:spPr>
      </p:pic>
      <p:grpSp>
        <p:nvGrpSpPr>
          <p:cNvPr id="15" name="Group 16">
            <a:extLst>
              <a:ext uri="{FF2B5EF4-FFF2-40B4-BE49-F238E27FC236}">
                <a16:creationId xmlns:a16="http://schemas.microsoft.com/office/drawing/2014/main" id="{437A7963-1FA4-F507-F81C-AF23B1093A67}"/>
              </a:ext>
            </a:extLst>
          </p:cNvPr>
          <p:cNvGrpSpPr/>
          <p:nvPr/>
        </p:nvGrpSpPr>
        <p:grpSpPr>
          <a:xfrm rot="5400000">
            <a:off x="10730193" y="5505728"/>
            <a:ext cx="221226" cy="2483319"/>
            <a:chOff x="0" y="0"/>
            <a:chExt cx="152400" cy="1710731"/>
          </a:xfrm>
        </p:grpSpPr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B0AC0F20-E23C-3465-3D66-AB3D30C84085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" name="Group 14">
            <a:extLst>
              <a:ext uri="{FF2B5EF4-FFF2-40B4-BE49-F238E27FC236}">
                <a16:creationId xmlns:a16="http://schemas.microsoft.com/office/drawing/2014/main" id="{754B8919-A133-AC92-41AD-31A7329DE9F6}"/>
              </a:ext>
            </a:extLst>
          </p:cNvPr>
          <p:cNvGrpSpPr/>
          <p:nvPr/>
        </p:nvGrpSpPr>
        <p:grpSpPr>
          <a:xfrm>
            <a:off x="11971853" y="4374681"/>
            <a:ext cx="221226" cy="2483319"/>
            <a:chOff x="0" y="0"/>
            <a:chExt cx="152400" cy="1710731"/>
          </a:xfrm>
        </p:grpSpPr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9DD24BBB-3DFD-EB8A-3FC9-65BE53AC6F67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19075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5034" y="682004"/>
            <a:ext cx="8596668" cy="1320800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3479"/>
                </a:solidFill>
              </a:rPr>
              <a:t>Submission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11A1464B-B053-1BC3-3A70-21E9E2B6A13E}"/>
              </a:ext>
            </a:extLst>
          </p:cNvPr>
          <p:cNvGrpSpPr/>
          <p:nvPr/>
        </p:nvGrpSpPr>
        <p:grpSpPr>
          <a:xfrm>
            <a:off x="9704717" y="78673"/>
            <a:ext cx="2377749" cy="1120399"/>
            <a:chOff x="0" y="0"/>
            <a:chExt cx="1333326" cy="70188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F8DB9D0-CDFC-96BD-CC29-E7177FB7DF2B}"/>
                </a:ext>
              </a:extLst>
            </p:cNvPr>
            <p:cNvSpPr/>
            <p:nvPr/>
          </p:nvSpPr>
          <p:spPr>
            <a:xfrm>
              <a:off x="0" y="0"/>
              <a:ext cx="1333326" cy="701884"/>
            </a:xfrm>
            <a:custGeom>
              <a:avLst/>
              <a:gdLst/>
              <a:ahLst/>
              <a:cxnLst/>
              <a:rect l="l" t="t" r="r" b="b"/>
              <a:pathLst>
                <a:path w="1333326" h="701884">
                  <a:moveTo>
                    <a:pt x="0" y="0"/>
                  </a:moveTo>
                  <a:lnTo>
                    <a:pt x="1333326" y="0"/>
                  </a:lnTo>
                  <a:lnTo>
                    <a:pt x="1333326" y="701884"/>
                  </a:lnTo>
                  <a:lnTo>
                    <a:pt x="0" y="701884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5EEE77F5-9143-040C-5E2C-29B275890738}"/>
              </a:ext>
            </a:extLst>
          </p:cNvPr>
          <p:cNvSpPr/>
          <p:nvPr/>
        </p:nvSpPr>
        <p:spPr>
          <a:xfrm>
            <a:off x="9885871" y="315856"/>
            <a:ext cx="2032199" cy="732296"/>
          </a:xfrm>
          <a:custGeom>
            <a:avLst/>
            <a:gdLst/>
            <a:ahLst/>
            <a:cxnLst/>
            <a:rect l="l" t="t" r="r" b="b"/>
            <a:pathLst>
              <a:path w="5016940" h="1535280">
                <a:moveTo>
                  <a:pt x="0" y="0"/>
                </a:moveTo>
                <a:lnTo>
                  <a:pt x="5016940" y="0"/>
                </a:lnTo>
                <a:lnTo>
                  <a:pt x="5016940" y="1535280"/>
                </a:lnTo>
                <a:lnTo>
                  <a:pt x="0" y="1535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1" name="Group 3">
            <a:extLst>
              <a:ext uri="{FF2B5EF4-FFF2-40B4-BE49-F238E27FC236}">
                <a16:creationId xmlns:a16="http://schemas.microsoft.com/office/drawing/2014/main" id="{4BB7132F-BF21-E13F-910A-78FE39A23F8B}"/>
              </a:ext>
            </a:extLst>
          </p:cNvPr>
          <p:cNvGrpSpPr/>
          <p:nvPr/>
        </p:nvGrpSpPr>
        <p:grpSpPr>
          <a:xfrm>
            <a:off x="800685" y="1725708"/>
            <a:ext cx="9628651" cy="4384430"/>
            <a:chOff x="622606" y="592631"/>
            <a:chExt cx="3852761" cy="897985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9F73DFE5-CD82-90E6-59C5-D96120972007}"/>
                </a:ext>
              </a:extLst>
            </p:cNvPr>
            <p:cNvSpPr/>
            <p:nvPr/>
          </p:nvSpPr>
          <p:spPr>
            <a:xfrm>
              <a:off x="622606" y="592631"/>
              <a:ext cx="3852761" cy="897985"/>
            </a:xfrm>
            <a:custGeom>
              <a:avLst/>
              <a:gdLst/>
              <a:ahLst/>
              <a:cxnLst/>
              <a:rect l="l" t="t" r="r" b="b"/>
              <a:pathLst>
                <a:path w="3852761" h="897985">
                  <a:moveTo>
                    <a:pt x="0" y="0"/>
                  </a:moveTo>
                  <a:lnTo>
                    <a:pt x="3852761" y="0"/>
                  </a:lnTo>
                  <a:lnTo>
                    <a:pt x="3852761" y="897985"/>
                  </a:lnTo>
                  <a:lnTo>
                    <a:pt x="0" y="897985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1298409" y="1930400"/>
            <a:ext cx="8596312" cy="38814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None/>
            </a:pPr>
            <a:endParaRPr lang="en-GB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None/>
            </a:pPr>
            <a:r>
              <a:rPr lang="en-GB" sz="4000" b="1" dirty="0">
                <a:solidFill>
                  <a:schemeClr val="bg1"/>
                </a:solidFill>
              </a:rPr>
              <a:t>Thursday 12</a:t>
            </a:r>
            <a:r>
              <a:rPr lang="en-GB" sz="4000" b="1" baseline="30000" dirty="0">
                <a:solidFill>
                  <a:schemeClr val="bg1"/>
                </a:solidFill>
              </a:rPr>
              <a:t>th</a:t>
            </a:r>
            <a:r>
              <a:rPr lang="en-GB" sz="4000" b="1" dirty="0">
                <a:solidFill>
                  <a:schemeClr val="bg1"/>
                </a:solidFill>
              </a:rPr>
              <a:t> November @ 4.00pm</a:t>
            </a:r>
          </a:p>
          <a:p>
            <a:pPr marL="0" indent="0" algn="ctr">
              <a:buNone/>
            </a:pPr>
            <a:endParaRPr lang="en-GB" sz="24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GB" sz="24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</a:rPr>
              <a:t>We will not accept documents forwarded to us separately or documents supplied to us after this deadline</a:t>
            </a:r>
          </a:p>
          <a:p>
            <a:pPr marL="0" indent="0" algn="ctr">
              <a:buNone/>
            </a:pPr>
            <a:endParaRPr lang="en-GB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7" name="Picture 16" descr="A red stamp with text&#10;&#10;AI-generated content may be incorrect.">
            <a:extLst>
              <a:ext uri="{FF2B5EF4-FFF2-40B4-BE49-F238E27FC236}">
                <a16:creationId xmlns:a16="http://schemas.microsoft.com/office/drawing/2014/main" id="{62B94B8E-36DA-556B-9997-94286F80B3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5010" y="173185"/>
            <a:ext cx="2165641" cy="1454299"/>
          </a:xfrm>
          <a:prstGeom prst="rect">
            <a:avLst/>
          </a:prstGeom>
        </p:spPr>
      </p:pic>
      <p:grpSp>
        <p:nvGrpSpPr>
          <p:cNvPr id="18" name="Group 16">
            <a:extLst>
              <a:ext uri="{FF2B5EF4-FFF2-40B4-BE49-F238E27FC236}">
                <a16:creationId xmlns:a16="http://schemas.microsoft.com/office/drawing/2014/main" id="{8E45FC5A-A1B7-E493-8DF4-A2238BC15E51}"/>
              </a:ext>
            </a:extLst>
          </p:cNvPr>
          <p:cNvGrpSpPr/>
          <p:nvPr/>
        </p:nvGrpSpPr>
        <p:grpSpPr>
          <a:xfrm rot="5400000">
            <a:off x="10730193" y="5505728"/>
            <a:ext cx="221226" cy="2483319"/>
            <a:chOff x="0" y="0"/>
            <a:chExt cx="152400" cy="1710731"/>
          </a:xfrm>
        </p:grpSpPr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CB09236C-E407-6D35-69F5-37CB8C89F4E6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0" name="Group 14">
            <a:extLst>
              <a:ext uri="{FF2B5EF4-FFF2-40B4-BE49-F238E27FC236}">
                <a16:creationId xmlns:a16="http://schemas.microsoft.com/office/drawing/2014/main" id="{6D34DC40-AD7C-8F9D-EB6F-DB6660A12564}"/>
              </a:ext>
            </a:extLst>
          </p:cNvPr>
          <p:cNvGrpSpPr/>
          <p:nvPr/>
        </p:nvGrpSpPr>
        <p:grpSpPr>
          <a:xfrm>
            <a:off x="11971853" y="4374681"/>
            <a:ext cx="221226" cy="2483319"/>
            <a:chOff x="0" y="0"/>
            <a:chExt cx="152400" cy="1710731"/>
          </a:xfrm>
        </p:grpSpPr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24DC729C-4AA2-B850-1D08-DB1DFD22C835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168652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9756" y="719787"/>
            <a:ext cx="8596668" cy="793759"/>
          </a:xfrm>
        </p:spPr>
        <p:txBody>
          <a:bodyPr>
            <a:normAutofit fontScale="90000"/>
          </a:bodyPr>
          <a:lstStyle/>
          <a:p>
            <a:r>
              <a:rPr lang="en-GB" sz="4000" b="1" dirty="0">
                <a:solidFill>
                  <a:srgbClr val="003479"/>
                </a:solidFill>
              </a:rPr>
              <a:t>Assessment and Decision Timeline</a:t>
            </a:r>
            <a:br>
              <a:rPr lang="en-GB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en-GB" b="1" dirty="0">
                <a:solidFill>
                  <a:schemeClr val="accent1">
                    <a:lumMod val="75000"/>
                  </a:schemeClr>
                </a:solidFill>
              </a:rPr>
            </a:b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Freeform 18">
            <a:extLst>
              <a:ext uri="{FF2B5EF4-FFF2-40B4-BE49-F238E27FC236}">
                <a16:creationId xmlns:a16="http://schemas.microsoft.com/office/drawing/2014/main" id="{E756846D-5762-1732-8AC3-DEBCDDA09907}"/>
              </a:ext>
            </a:extLst>
          </p:cNvPr>
          <p:cNvSpPr/>
          <p:nvPr/>
        </p:nvSpPr>
        <p:spPr>
          <a:xfrm>
            <a:off x="4952566" y="1712436"/>
            <a:ext cx="1143434" cy="1143434"/>
          </a:xfrm>
          <a:custGeom>
            <a:avLst/>
            <a:gdLst/>
            <a:ahLst/>
            <a:cxnLst/>
            <a:rect l="l" t="t" r="r" b="b"/>
            <a:pathLst>
              <a:path w="1524579" h="1524579">
                <a:moveTo>
                  <a:pt x="0" y="0"/>
                </a:moveTo>
                <a:lnTo>
                  <a:pt x="1524579" y="0"/>
                </a:lnTo>
                <a:lnTo>
                  <a:pt x="1524579" y="1524579"/>
                </a:lnTo>
                <a:lnTo>
                  <a:pt x="0" y="1524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D4D7BD9-1AA8-CC33-106F-60C6A8D148E7}"/>
              </a:ext>
            </a:extLst>
          </p:cNvPr>
          <p:cNvGrpSpPr/>
          <p:nvPr/>
        </p:nvGrpSpPr>
        <p:grpSpPr>
          <a:xfrm>
            <a:off x="9704717" y="78673"/>
            <a:ext cx="2377749" cy="1120399"/>
            <a:chOff x="0" y="0"/>
            <a:chExt cx="1333326" cy="701884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7E548E6-19EF-8066-169C-25AD6A6AF478}"/>
                </a:ext>
              </a:extLst>
            </p:cNvPr>
            <p:cNvSpPr/>
            <p:nvPr/>
          </p:nvSpPr>
          <p:spPr>
            <a:xfrm>
              <a:off x="0" y="0"/>
              <a:ext cx="1333326" cy="701884"/>
            </a:xfrm>
            <a:custGeom>
              <a:avLst/>
              <a:gdLst/>
              <a:ahLst/>
              <a:cxnLst/>
              <a:rect l="l" t="t" r="r" b="b"/>
              <a:pathLst>
                <a:path w="1333326" h="701884">
                  <a:moveTo>
                    <a:pt x="0" y="0"/>
                  </a:moveTo>
                  <a:lnTo>
                    <a:pt x="1333326" y="0"/>
                  </a:lnTo>
                  <a:lnTo>
                    <a:pt x="1333326" y="701884"/>
                  </a:lnTo>
                  <a:lnTo>
                    <a:pt x="0" y="701884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" name="Freeform 8">
            <a:extLst>
              <a:ext uri="{FF2B5EF4-FFF2-40B4-BE49-F238E27FC236}">
                <a16:creationId xmlns:a16="http://schemas.microsoft.com/office/drawing/2014/main" id="{801B17C7-3B0F-4BBD-FF03-88C65D90004D}"/>
              </a:ext>
            </a:extLst>
          </p:cNvPr>
          <p:cNvSpPr/>
          <p:nvPr/>
        </p:nvSpPr>
        <p:spPr>
          <a:xfrm>
            <a:off x="9885871" y="315856"/>
            <a:ext cx="2032199" cy="732296"/>
          </a:xfrm>
          <a:custGeom>
            <a:avLst/>
            <a:gdLst/>
            <a:ahLst/>
            <a:cxnLst/>
            <a:rect l="l" t="t" r="r" b="b"/>
            <a:pathLst>
              <a:path w="5016940" h="1535280">
                <a:moveTo>
                  <a:pt x="0" y="0"/>
                </a:moveTo>
                <a:lnTo>
                  <a:pt x="5016940" y="0"/>
                </a:lnTo>
                <a:lnTo>
                  <a:pt x="5016940" y="1535280"/>
                </a:lnTo>
                <a:lnTo>
                  <a:pt x="0" y="15352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3CC9A544-E6C5-ED52-926D-F9613BE2E5F9}"/>
              </a:ext>
            </a:extLst>
          </p:cNvPr>
          <p:cNvGrpSpPr/>
          <p:nvPr/>
        </p:nvGrpSpPr>
        <p:grpSpPr>
          <a:xfrm>
            <a:off x="1639019" y="3021509"/>
            <a:ext cx="8065698" cy="3149871"/>
            <a:chOff x="622606" y="592631"/>
            <a:chExt cx="3852761" cy="89798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4A84D85B-F68F-C88D-08CE-F09D7E7C4DC7}"/>
                </a:ext>
              </a:extLst>
            </p:cNvPr>
            <p:cNvSpPr/>
            <p:nvPr/>
          </p:nvSpPr>
          <p:spPr>
            <a:xfrm>
              <a:off x="622606" y="592631"/>
              <a:ext cx="3852761" cy="897985"/>
            </a:xfrm>
            <a:custGeom>
              <a:avLst/>
              <a:gdLst/>
              <a:ahLst/>
              <a:cxnLst/>
              <a:rect l="l" t="t" r="r" b="b"/>
              <a:pathLst>
                <a:path w="3852761" h="897985">
                  <a:moveTo>
                    <a:pt x="0" y="0"/>
                  </a:moveTo>
                  <a:lnTo>
                    <a:pt x="3852761" y="0"/>
                  </a:lnTo>
                  <a:lnTo>
                    <a:pt x="3852761" y="897985"/>
                  </a:lnTo>
                  <a:lnTo>
                    <a:pt x="0" y="897985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813448" y="3177304"/>
            <a:ext cx="7677509" cy="28612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800" b="1" dirty="0">
                <a:solidFill>
                  <a:schemeClr val="bg1"/>
                </a:solidFill>
              </a:rPr>
              <a:t>Assessment of Applications:</a:t>
            </a:r>
          </a:p>
          <a:p>
            <a:pPr marL="0" indent="0" algn="ctr">
              <a:buNone/>
            </a:pPr>
            <a:r>
              <a:rPr lang="en-GB" sz="2800" dirty="0">
                <a:solidFill>
                  <a:schemeClr val="bg1"/>
                </a:solidFill>
              </a:rPr>
              <a:t>November 2026 – March 2027</a:t>
            </a:r>
          </a:p>
          <a:p>
            <a:pPr marL="0" indent="0" algn="ctr">
              <a:buNone/>
            </a:pPr>
            <a:endParaRPr lang="en-GB" sz="2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GB" sz="2800" b="1" dirty="0">
                <a:solidFill>
                  <a:schemeClr val="bg1"/>
                </a:solidFill>
              </a:rPr>
              <a:t>Decision Panel:</a:t>
            </a:r>
          </a:p>
          <a:p>
            <a:pPr marL="0" indent="0" algn="ctr">
              <a:buNone/>
            </a:pPr>
            <a:r>
              <a:rPr lang="en-GB" sz="2800" dirty="0">
                <a:solidFill>
                  <a:schemeClr val="bg1"/>
                </a:solidFill>
              </a:rPr>
              <a:t>Week commencing Monday 22</a:t>
            </a:r>
            <a:r>
              <a:rPr lang="en-GB" sz="2800" baseline="30000" dirty="0">
                <a:solidFill>
                  <a:schemeClr val="bg1"/>
                </a:solidFill>
              </a:rPr>
              <a:t>nd</a:t>
            </a:r>
            <a:r>
              <a:rPr lang="en-GB" sz="2800" dirty="0">
                <a:solidFill>
                  <a:schemeClr val="bg1"/>
                </a:solidFill>
              </a:rPr>
              <a:t> March 2027</a:t>
            </a:r>
          </a:p>
          <a:p>
            <a:pPr marL="0" indent="0">
              <a:buNone/>
            </a:pPr>
            <a:endParaRPr lang="en-GB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GB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None/>
            </a:pPr>
            <a:endParaRPr lang="en-GB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3FC4775-6B1D-8AEA-F1AE-D0D9EFA4F9EC}"/>
              </a:ext>
            </a:extLst>
          </p:cNvPr>
          <p:cNvGrpSpPr/>
          <p:nvPr/>
        </p:nvGrpSpPr>
        <p:grpSpPr>
          <a:xfrm rot="5400000">
            <a:off x="10730193" y="5505728"/>
            <a:ext cx="221226" cy="2483319"/>
            <a:chOff x="0" y="0"/>
            <a:chExt cx="152400" cy="1710731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DB3AF94-8158-5857-5D1B-A1087D99FDD5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9" name="Group 14">
            <a:extLst>
              <a:ext uri="{FF2B5EF4-FFF2-40B4-BE49-F238E27FC236}">
                <a16:creationId xmlns:a16="http://schemas.microsoft.com/office/drawing/2014/main" id="{5B194F03-366C-D828-176A-1B434BD5011D}"/>
              </a:ext>
            </a:extLst>
          </p:cNvPr>
          <p:cNvGrpSpPr/>
          <p:nvPr/>
        </p:nvGrpSpPr>
        <p:grpSpPr>
          <a:xfrm>
            <a:off x="11971853" y="4374681"/>
            <a:ext cx="221226" cy="2483319"/>
            <a:chOff x="0" y="0"/>
            <a:chExt cx="152400" cy="1710731"/>
          </a:xfrm>
        </p:grpSpPr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02615662-6E0C-09DD-FA47-BA9C658B1913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7809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1331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003479"/>
                </a:solidFill>
              </a:rPr>
              <a:t>Contact Details:</a:t>
            </a:r>
            <a:br>
              <a:rPr lang="en-GB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en-GB" b="1" dirty="0">
                <a:solidFill>
                  <a:schemeClr val="accent1">
                    <a:lumMod val="75000"/>
                  </a:schemeClr>
                </a:solidFill>
              </a:rPr>
            </a:b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34885"/>
            <a:ext cx="9895416" cy="498021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500" dirty="0">
                <a:solidFill>
                  <a:schemeClr val="tx1"/>
                </a:solidFill>
              </a:rPr>
              <a:t>Brian McDonald – Director of Funding and Development</a:t>
            </a:r>
          </a:p>
          <a:p>
            <a:pPr marL="0" indent="0">
              <a:buNone/>
            </a:pPr>
            <a:r>
              <a:rPr lang="en-GB" sz="2500" dirty="0">
                <a:solidFill>
                  <a:srgbClr val="00347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bmcdonald@nicrc.org.uk</a:t>
            </a:r>
            <a:r>
              <a:rPr lang="en-GB" sz="2500" dirty="0">
                <a:solidFill>
                  <a:srgbClr val="003479"/>
                </a:solidFill>
              </a:rPr>
              <a:t> </a:t>
            </a:r>
          </a:p>
          <a:p>
            <a:pPr marL="0" indent="0">
              <a:buNone/>
            </a:pPr>
            <a:endParaRPr lang="en-GB" sz="2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en-GB" sz="2500" dirty="0">
                <a:solidFill>
                  <a:schemeClr val="tx1"/>
                </a:solidFill>
              </a:rPr>
              <a:t>Karina Pieterson – CORE Funding and Development Officer</a:t>
            </a:r>
          </a:p>
          <a:p>
            <a:pPr marL="0" indent="0">
              <a:buNone/>
            </a:pPr>
            <a:r>
              <a:rPr lang="en-GB" sz="2500" dirty="0">
                <a:solidFill>
                  <a:srgbClr val="003479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kpieterson@nicrc.org.uk</a:t>
            </a:r>
            <a:r>
              <a:rPr lang="en-GB" sz="2500" dirty="0">
                <a:solidFill>
                  <a:srgbClr val="003479"/>
                </a:solidFill>
              </a:rPr>
              <a:t> </a:t>
            </a:r>
          </a:p>
          <a:p>
            <a:pPr marL="0" indent="0">
              <a:buNone/>
            </a:pPr>
            <a:endParaRPr lang="fi-FI" sz="2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fi-FI" sz="2500" dirty="0">
                <a:solidFill>
                  <a:schemeClr val="tx1"/>
                </a:solidFill>
              </a:rPr>
              <a:t>Damien McNally – CORE Fund Evaluation Officer</a:t>
            </a:r>
          </a:p>
          <a:p>
            <a:pPr marL="0" indent="0">
              <a:buNone/>
            </a:pPr>
            <a:r>
              <a:rPr lang="fi-FI" sz="2500" dirty="0">
                <a:solidFill>
                  <a:srgbClr val="003479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dmcnally@nicrc.org.uk</a:t>
            </a:r>
            <a:endParaRPr lang="fi-FI" sz="2500" dirty="0">
              <a:solidFill>
                <a:srgbClr val="003479"/>
              </a:solidFill>
            </a:endParaRPr>
          </a:p>
          <a:p>
            <a:pPr marL="0" indent="0">
              <a:buNone/>
            </a:pPr>
            <a:endParaRPr lang="fi-FI" sz="2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fi-FI" sz="2500" dirty="0">
                <a:solidFill>
                  <a:schemeClr val="tx1"/>
                </a:solidFill>
              </a:rPr>
              <a:t>Ellana Tomasso - Information Administration Officer</a:t>
            </a:r>
          </a:p>
          <a:p>
            <a:pPr marL="0" indent="0">
              <a:buNone/>
            </a:pPr>
            <a:r>
              <a:rPr lang="fi-FI" sz="2500" dirty="0">
                <a:solidFill>
                  <a:srgbClr val="003479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etomasso@nicrc.org.uk</a:t>
            </a:r>
            <a:endParaRPr lang="fi-FI" sz="2500" dirty="0">
              <a:solidFill>
                <a:srgbClr val="003479"/>
              </a:solidFill>
            </a:endParaRPr>
          </a:p>
          <a:p>
            <a:pPr marL="0" indent="0">
              <a:buNone/>
            </a:pPr>
            <a:endParaRPr lang="fi-FI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fi-FI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en-GB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None/>
            </a:pPr>
            <a:endParaRPr lang="en-GB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232D31B0-4A66-A664-5126-0A37892646BB}"/>
              </a:ext>
            </a:extLst>
          </p:cNvPr>
          <p:cNvGrpSpPr/>
          <p:nvPr/>
        </p:nvGrpSpPr>
        <p:grpSpPr>
          <a:xfrm>
            <a:off x="9704717" y="78673"/>
            <a:ext cx="2377749" cy="1120399"/>
            <a:chOff x="0" y="0"/>
            <a:chExt cx="1333326" cy="70188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7FD19B8-AEA4-FFFE-E07B-43BFDE23F0AD}"/>
                </a:ext>
              </a:extLst>
            </p:cNvPr>
            <p:cNvSpPr/>
            <p:nvPr/>
          </p:nvSpPr>
          <p:spPr>
            <a:xfrm>
              <a:off x="0" y="0"/>
              <a:ext cx="1333326" cy="701884"/>
            </a:xfrm>
            <a:custGeom>
              <a:avLst/>
              <a:gdLst/>
              <a:ahLst/>
              <a:cxnLst/>
              <a:rect l="l" t="t" r="r" b="b"/>
              <a:pathLst>
                <a:path w="1333326" h="701884">
                  <a:moveTo>
                    <a:pt x="0" y="0"/>
                  </a:moveTo>
                  <a:lnTo>
                    <a:pt x="1333326" y="0"/>
                  </a:lnTo>
                  <a:lnTo>
                    <a:pt x="1333326" y="701884"/>
                  </a:lnTo>
                  <a:lnTo>
                    <a:pt x="0" y="701884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B3E700E1-0378-BA46-7722-A54AEFAF734C}"/>
              </a:ext>
            </a:extLst>
          </p:cNvPr>
          <p:cNvSpPr/>
          <p:nvPr/>
        </p:nvSpPr>
        <p:spPr>
          <a:xfrm>
            <a:off x="9885871" y="315856"/>
            <a:ext cx="2032199" cy="732296"/>
          </a:xfrm>
          <a:custGeom>
            <a:avLst/>
            <a:gdLst/>
            <a:ahLst/>
            <a:cxnLst/>
            <a:rect l="l" t="t" r="r" b="b"/>
            <a:pathLst>
              <a:path w="5016940" h="1535280">
                <a:moveTo>
                  <a:pt x="0" y="0"/>
                </a:moveTo>
                <a:lnTo>
                  <a:pt x="5016940" y="0"/>
                </a:lnTo>
                <a:lnTo>
                  <a:pt x="5016940" y="1535280"/>
                </a:lnTo>
                <a:lnTo>
                  <a:pt x="0" y="15352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4" name="Picture 13" descr="A blue and white envelope with a symbol">
            <a:extLst>
              <a:ext uri="{FF2B5EF4-FFF2-40B4-BE49-F238E27FC236}">
                <a16:creationId xmlns:a16="http://schemas.microsoft.com/office/drawing/2014/main" id="{46AE44D2-F8CA-699A-7C61-03C3B98A66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85788" y="3643024"/>
            <a:ext cx="1888053" cy="1989041"/>
          </a:xfrm>
          <a:prstGeom prst="rect">
            <a:avLst/>
          </a:prstGeom>
        </p:spPr>
      </p:pic>
      <p:grpSp>
        <p:nvGrpSpPr>
          <p:cNvPr id="15" name="Group 16">
            <a:extLst>
              <a:ext uri="{FF2B5EF4-FFF2-40B4-BE49-F238E27FC236}">
                <a16:creationId xmlns:a16="http://schemas.microsoft.com/office/drawing/2014/main" id="{9876F10E-E7E1-7294-8B45-7745F4639EFA}"/>
              </a:ext>
            </a:extLst>
          </p:cNvPr>
          <p:cNvGrpSpPr/>
          <p:nvPr/>
        </p:nvGrpSpPr>
        <p:grpSpPr>
          <a:xfrm rot="5400000">
            <a:off x="10730193" y="5505728"/>
            <a:ext cx="221226" cy="2483319"/>
            <a:chOff x="0" y="0"/>
            <a:chExt cx="152400" cy="1710731"/>
          </a:xfrm>
        </p:grpSpPr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44B03B2D-57F3-4BA7-FBD2-B5EDB7EA6B85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" name="Group 14">
            <a:extLst>
              <a:ext uri="{FF2B5EF4-FFF2-40B4-BE49-F238E27FC236}">
                <a16:creationId xmlns:a16="http://schemas.microsoft.com/office/drawing/2014/main" id="{7E23469A-C12D-55C5-ED38-1D706B69AD84}"/>
              </a:ext>
            </a:extLst>
          </p:cNvPr>
          <p:cNvGrpSpPr/>
          <p:nvPr/>
        </p:nvGrpSpPr>
        <p:grpSpPr>
          <a:xfrm>
            <a:off x="11971853" y="4374681"/>
            <a:ext cx="221226" cy="2483319"/>
            <a:chOff x="0" y="0"/>
            <a:chExt cx="152400" cy="1710731"/>
          </a:xfrm>
        </p:grpSpPr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13505016-5396-3CD8-B95E-79622E32DEDA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002326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942392"/>
            <a:ext cx="8596668" cy="988008"/>
          </a:xfrm>
        </p:spPr>
        <p:txBody>
          <a:bodyPr>
            <a:normAutofit fontScale="90000"/>
          </a:bodyPr>
          <a:lstStyle/>
          <a:p>
            <a:br>
              <a:rPr lang="en-GB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en-GB" b="1" dirty="0">
                <a:solidFill>
                  <a:schemeClr val="accent1">
                    <a:lumMod val="75000"/>
                  </a:schemeClr>
                </a:solidFill>
              </a:rPr>
            </a:br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3378" y="3103906"/>
            <a:ext cx="8031339" cy="714518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en-GB" sz="2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None/>
            </a:pPr>
            <a:r>
              <a:rPr lang="en-GB" sz="14000" b="1" dirty="0">
                <a:solidFill>
                  <a:srgbClr val="003479"/>
                </a:solidFill>
              </a:rPr>
              <a:t>Thank you for your time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3B9C45D8-2D9D-5B04-4AD3-360D079A2E23}"/>
              </a:ext>
            </a:extLst>
          </p:cNvPr>
          <p:cNvGrpSpPr/>
          <p:nvPr/>
        </p:nvGrpSpPr>
        <p:grpSpPr>
          <a:xfrm>
            <a:off x="9704717" y="78673"/>
            <a:ext cx="2377749" cy="1120399"/>
            <a:chOff x="0" y="0"/>
            <a:chExt cx="1333326" cy="70188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A8F1086-DD01-AB1A-E5C0-5808D847A5B9}"/>
                </a:ext>
              </a:extLst>
            </p:cNvPr>
            <p:cNvSpPr/>
            <p:nvPr/>
          </p:nvSpPr>
          <p:spPr>
            <a:xfrm>
              <a:off x="0" y="0"/>
              <a:ext cx="1333326" cy="701884"/>
            </a:xfrm>
            <a:custGeom>
              <a:avLst/>
              <a:gdLst/>
              <a:ahLst/>
              <a:cxnLst/>
              <a:rect l="l" t="t" r="r" b="b"/>
              <a:pathLst>
                <a:path w="1333326" h="701884">
                  <a:moveTo>
                    <a:pt x="0" y="0"/>
                  </a:moveTo>
                  <a:lnTo>
                    <a:pt x="1333326" y="0"/>
                  </a:lnTo>
                  <a:lnTo>
                    <a:pt x="1333326" y="701884"/>
                  </a:lnTo>
                  <a:lnTo>
                    <a:pt x="0" y="701884"/>
                  </a:lnTo>
                  <a:close/>
                </a:path>
              </a:pathLst>
            </a:custGeom>
            <a:solidFill>
              <a:srgbClr val="003479">
                <a:alpha val="74902"/>
              </a:srgbClr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1ADEDB88-E7CF-4F79-6CF1-024375801FD8}"/>
              </a:ext>
            </a:extLst>
          </p:cNvPr>
          <p:cNvSpPr/>
          <p:nvPr/>
        </p:nvSpPr>
        <p:spPr>
          <a:xfrm>
            <a:off x="9885871" y="315856"/>
            <a:ext cx="2032199" cy="732296"/>
          </a:xfrm>
          <a:custGeom>
            <a:avLst/>
            <a:gdLst/>
            <a:ahLst/>
            <a:cxnLst/>
            <a:rect l="l" t="t" r="r" b="b"/>
            <a:pathLst>
              <a:path w="5016940" h="1535280">
                <a:moveTo>
                  <a:pt x="0" y="0"/>
                </a:moveTo>
                <a:lnTo>
                  <a:pt x="5016940" y="0"/>
                </a:lnTo>
                <a:lnTo>
                  <a:pt x="5016940" y="1535280"/>
                </a:lnTo>
                <a:lnTo>
                  <a:pt x="0" y="1535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2" name="Picture 11" descr="A blue and black question marks">
            <a:extLst>
              <a:ext uri="{FF2B5EF4-FFF2-40B4-BE49-F238E27FC236}">
                <a16:creationId xmlns:a16="http://schemas.microsoft.com/office/drawing/2014/main" id="{8B5FE490-B2F2-C213-7F0E-13A120D6EB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647" y="451776"/>
            <a:ext cx="3930475" cy="2620317"/>
          </a:xfrm>
          <a:prstGeom prst="rect">
            <a:avLst/>
          </a:prstGeom>
        </p:spPr>
      </p:pic>
      <p:grpSp>
        <p:nvGrpSpPr>
          <p:cNvPr id="13" name="Group 16">
            <a:extLst>
              <a:ext uri="{FF2B5EF4-FFF2-40B4-BE49-F238E27FC236}">
                <a16:creationId xmlns:a16="http://schemas.microsoft.com/office/drawing/2014/main" id="{B2A11C34-DA9B-3278-CDBF-8DFBC8CC6C28}"/>
              </a:ext>
            </a:extLst>
          </p:cNvPr>
          <p:cNvGrpSpPr/>
          <p:nvPr/>
        </p:nvGrpSpPr>
        <p:grpSpPr>
          <a:xfrm rot="5400000">
            <a:off x="10730193" y="5505728"/>
            <a:ext cx="221226" cy="2483319"/>
            <a:chOff x="0" y="0"/>
            <a:chExt cx="152400" cy="1710731"/>
          </a:xfrm>
        </p:grpSpPr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216E9AED-6A3D-3BE6-340F-A2DFA843AD0F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D661A48-AF4B-3153-2514-8D4D9678C74F}"/>
              </a:ext>
            </a:extLst>
          </p:cNvPr>
          <p:cNvGrpSpPr/>
          <p:nvPr/>
        </p:nvGrpSpPr>
        <p:grpSpPr>
          <a:xfrm>
            <a:off x="11971853" y="4374681"/>
            <a:ext cx="221226" cy="2483319"/>
            <a:chOff x="0" y="0"/>
            <a:chExt cx="152400" cy="1710731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4CA2767-55AF-E997-BE83-3DC35512BA42}"/>
                </a:ext>
              </a:extLst>
            </p:cNvPr>
            <p:cNvSpPr/>
            <p:nvPr/>
          </p:nvSpPr>
          <p:spPr>
            <a:xfrm>
              <a:off x="0" y="0"/>
              <a:ext cx="152400" cy="1710731"/>
            </a:xfrm>
            <a:custGeom>
              <a:avLst/>
              <a:gdLst/>
              <a:ahLst/>
              <a:cxnLst/>
              <a:rect l="l" t="t" r="r" b="b"/>
              <a:pathLst>
                <a:path w="152400" h="1710731">
                  <a:moveTo>
                    <a:pt x="0" y="0"/>
                  </a:moveTo>
                  <a:lnTo>
                    <a:pt x="152400" y="0"/>
                  </a:lnTo>
                  <a:lnTo>
                    <a:pt x="152400" y="1710731"/>
                  </a:lnTo>
                  <a:lnTo>
                    <a:pt x="0" y="1710731"/>
                  </a:lnTo>
                  <a:close/>
                </a:path>
              </a:pathLst>
            </a:custGeom>
            <a:solidFill>
              <a:srgbClr val="003479"/>
            </a:solidFill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DFEC17EA-A732-892B-FB39-C7365DA379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8248" y="4120939"/>
            <a:ext cx="2091507" cy="20915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5A57CF6-CEA5-7BE2-C010-3ABB937F0273}"/>
              </a:ext>
            </a:extLst>
          </p:cNvPr>
          <p:cNvSpPr txBox="1"/>
          <p:nvPr/>
        </p:nvSpPr>
        <p:spPr>
          <a:xfrm>
            <a:off x="4289217" y="4650576"/>
            <a:ext cx="323490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dirty="0"/>
              <a:t>CORE Fund ‘Making a Difference’ Impact Report 2025-2026</a:t>
            </a:r>
          </a:p>
        </p:txBody>
      </p:sp>
      <p:pic>
        <p:nvPicPr>
          <p:cNvPr id="7" name="Picture 6" descr="Impact Logo Images – Browse 58,174 Stock Photos, Vectors, and Video | Adobe  Stock">
            <a:extLst>
              <a:ext uri="{FF2B5EF4-FFF2-40B4-BE49-F238E27FC236}">
                <a16:creationId xmlns:a16="http://schemas.microsoft.com/office/drawing/2014/main" id="{D7F3A18B-CA82-0FA3-4E8B-F2D3354EFFF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5248"/>
          <a:stretch>
            <a:fillRect/>
          </a:stretch>
        </p:blipFill>
        <p:spPr>
          <a:xfrm>
            <a:off x="1024082" y="4199070"/>
            <a:ext cx="2939671" cy="160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14282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bd864e-063d-4749-aaa5-b1a732ec7a70">
      <Terms xmlns="http://schemas.microsoft.com/office/infopath/2007/PartnerControls"/>
    </lcf76f155ced4ddcb4097134ff3c332f>
    <DisposalSchedule xmlns="0cbd864e-063d-4749-aaa5-b1a732ec7a70" xsi:nil="true"/>
    <DisposalDate xmlns="0cbd864e-063d-4749-aaa5-b1a732ec7a7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5329D158BC5D4C84A544E100FA332A" ma:contentTypeVersion="17" ma:contentTypeDescription="Create a new document." ma:contentTypeScope="" ma:versionID="5aa472f20c820afaff0ab8bd3a211b1b">
  <xsd:schema xmlns:xsd="http://www.w3.org/2001/XMLSchema" xmlns:xs="http://www.w3.org/2001/XMLSchema" xmlns:p="http://schemas.microsoft.com/office/2006/metadata/properties" xmlns:ns2="0cbd864e-063d-4749-aaa5-b1a732ec7a70" xmlns:ns3="60ca491e-4533-4772-b532-c93882463577" targetNamespace="http://schemas.microsoft.com/office/2006/metadata/properties" ma:root="true" ma:fieldsID="172fc2b0e148bb2ca8d33b715d911e0c" ns2:_="" ns3:_="">
    <xsd:import namespace="0cbd864e-063d-4749-aaa5-b1a732ec7a70"/>
    <xsd:import namespace="60ca491e-4533-4772-b532-c938824635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OCR" minOccurs="0"/>
                <xsd:element ref="ns2:MediaServiceBillingMetadata" minOccurs="0"/>
                <xsd:element ref="ns2:MediaServiceLocation" minOccurs="0"/>
                <xsd:element ref="ns2:DisposalDate" minOccurs="0"/>
                <xsd:element ref="ns2:DisposalSchedul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bd864e-063d-4749-aaa5-b1a732ec7a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245f4dd7-5f98-4d70-8c56-0bc13f09c8b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DisposalDate" ma:index="23" nillable="true" ma:displayName="Disposal Date" ma:format="Dropdown" ma:internalName="DisposalDate">
      <xsd:simpleType>
        <xsd:restriction base="dms:Text">
          <xsd:maxLength value="255"/>
        </xsd:restriction>
      </xsd:simpleType>
    </xsd:element>
    <xsd:element name="DisposalSchedule" ma:index="24" nillable="true" ma:displayName="Disposal Schedule" ma:description="Retain or dispose" ma:format="Dropdown" ma:internalName="DisposalSchedul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ca491e-4533-4772-b532-c9388246357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0778F3-505E-476C-A217-A275D34224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EAEC0D3-8F58-4C49-A562-F0F4E11D46E6}">
  <ds:schemaRefs>
    <ds:schemaRef ds:uri="http://schemas.microsoft.com/office/2006/metadata/properties"/>
    <ds:schemaRef ds:uri="http://schemas.microsoft.com/office/infopath/2007/PartnerControls"/>
    <ds:schemaRef ds:uri="0cbd864e-063d-4749-aaa5-b1a732ec7a70"/>
  </ds:schemaRefs>
</ds:datastoreItem>
</file>

<file path=customXml/itemProps3.xml><?xml version="1.0" encoding="utf-8"?>
<ds:datastoreItem xmlns:ds="http://schemas.openxmlformats.org/officeDocument/2006/customXml" ds:itemID="{CCAC8EC4-8346-438C-B79B-2AD8776B20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bd864e-063d-4749-aaa5-b1a732ec7a70"/>
    <ds:schemaRef ds:uri="60ca491e-4533-4772-b532-c938824635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2018</TotalTime>
  <Words>1320</Words>
  <Application>Microsoft Office PowerPoint</Application>
  <PresentationFormat>Widescreen</PresentationFormat>
  <Paragraphs>173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Helvetica World</vt:lpstr>
      <vt:lpstr>Trebuchet MS</vt:lpstr>
      <vt:lpstr>Trebuchet MS (Body)</vt:lpstr>
      <vt:lpstr>Wingdings</vt:lpstr>
      <vt:lpstr>Wingdings 3</vt:lpstr>
      <vt:lpstr>Facet</vt:lpstr>
      <vt:lpstr>Welcome </vt:lpstr>
      <vt:lpstr>Introduction to the Programme</vt:lpstr>
      <vt:lpstr>Strategic Priorities for 2027-28 Core Funding    </vt:lpstr>
      <vt:lpstr>PowerPoint Presentation</vt:lpstr>
      <vt:lpstr>Checking stage (prior to assessment)</vt:lpstr>
      <vt:lpstr>What We Fund</vt:lpstr>
      <vt:lpstr>What We Do Not Fund</vt:lpstr>
      <vt:lpstr>Assessment process</vt:lpstr>
      <vt:lpstr>Assessment process</vt:lpstr>
      <vt:lpstr>Assessment process</vt:lpstr>
      <vt:lpstr>Core Funding Scheme 2027-2028</vt:lpstr>
      <vt:lpstr>Common Mistakes</vt:lpstr>
      <vt:lpstr>Key Points to Consider </vt:lpstr>
      <vt:lpstr>Submission</vt:lpstr>
      <vt:lpstr>Assessment and Decision Timeline  </vt:lpstr>
      <vt:lpstr>Contact Details:  </vt:lpstr>
      <vt:lpstr> 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Paul Jordan</dc:creator>
  <cp:lastModifiedBy>Michael McGlade</cp:lastModifiedBy>
  <cp:revision>66</cp:revision>
  <cp:lastPrinted>2019-10-02T12:51:31Z</cp:lastPrinted>
  <dcterms:created xsi:type="dcterms:W3CDTF">2017-10-11T09:29:00Z</dcterms:created>
  <dcterms:modified xsi:type="dcterms:W3CDTF">2026-09-29T08:37:21Z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0x010100915329D158BC5D4C84A544E100FA332A</vt:lpwstr>
  </property>
  <property fmtid="{D5CDD505-2E9C-101B-9397-08002B2CF9AE}" pid="3" name="Order">
    <vt:r8>520000</vt:r8>
  </property>
  <property fmtid="{D5CDD505-2E9C-101B-9397-08002B2CF9AE}" pid="4" name="MediaServiceImageTags">
    <vt:lpwstr/>
  </property>
</Properties>
</file>